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7"/>
  </p:notesMasterIdLst>
  <p:sldIdLst>
    <p:sldId id="277" r:id="rId5"/>
    <p:sldId id="345" r:id="rId6"/>
    <p:sldId id="369" r:id="rId7"/>
    <p:sldId id="420" r:id="rId8"/>
    <p:sldId id="421" r:id="rId9"/>
    <p:sldId id="428" r:id="rId10"/>
    <p:sldId id="422" r:id="rId11"/>
    <p:sldId id="425" r:id="rId12"/>
    <p:sldId id="426" r:id="rId13"/>
    <p:sldId id="435" r:id="rId14"/>
    <p:sldId id="427" r:id="rId15"/>
    <p:sldId id="429" r:id="rId16"/>
    <p:sldId id="430" r:id="rId17"/>
    <p:sldId id="432" r:id="rId18"/>
    <p:sldId id="423" r:id="rId19"/>
    <p:sldId id="433" r:id="rId20"/>
    <p:sldId id="431" r:id="rId21"/>
    <p:sldId id="436" r:id="rId22"/>
    <p:sldId id="442" r:id="rId23"/>
    <p:sldId id="424" r:id="rId24"/>
    <p:sldId id="434" r:id="rId25"/>
    <p:sldId id="419" r:id="rId26"/>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howGuides="1">
      <p:cViewPr varScale="1">
        <p:scale>
          <a:sx n="67" d="100"/>
          <a:sy n="67" d="100"/>
        </p:scale>
        <p:origin x="1284"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8DE0A3E-E7A4-4ADF-9645-FA6A79E0595D}" type="datetimeFigureOut">
              <a:rPr lang="nl-NL" smtClean="0"/>
              <a:t>11-4-2022</a:t>
            </a:fld>
            <a:endParaRPr lang="nl-NL"/>
          </a:p>
        </p:txBody>
      </p:sp>
      <p:sp>
        <p:nvSpPr>
          <p:cNvPr id="4" name="Tijdelijke aanduiding voor dia-afbeelding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697F11C-5A56-4B89-9F94-1E1B7A75BC1C}" type="slidenum">
              <a:rPr lang="nl-NL" smtClean="0"/>
              <a:t>‹nr.›</a:t>
            </a:fld>
            <a:endParaRPr lang="nl-NL"/>
          </a:p>
        </p:txBody>
      </p:sp>
    </p:spTree>
    <p:extLst>
      <p:ext uri="{BB962C8B-B14F-4D97-AF65-F5344CB8AC3E}">
        <p14:creationId xmlns:p14="http://schemas.microsoft.com/office/powerpoint/2010/main" val="244433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nl-NL"/>
              <a:t>Klik om de stijl te bewerken</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123400-8CA7-46C5-9151-0327956FFD44}" type="datetimeFigureOut">
              <a:rPr lang="nl-NL" smtClean="0"/>
              <a:t>11-4-2022</a:t>
            </a:fld>
            <a:endParaRPr lang="nl-N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l-N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0DE5770-A0E8-4661-884F-4694639A8118}" type="slidenum">
              <a:rPr lang="nl-NL" smtClean="0"/>
              <a:t>‹nr.›</a:t>
            </a:fld>
            <a:endParaRPr lang="nl-NL"/>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14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6123400-8CA7-46C5-9151-0327956FFD44}" type="datetimeFigureOut">
              <a:rPr lang="nl-NL" smtClean="0"/>
              <a:t>11-4-2022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DE5770-A0E8-4661-884F-4694639A8118}" type="slidenum">
              <a:rPr lang="nl-NL" smtClean="0"/>
              <a:t>‹nr.›</a:t>
            </a:fld>
            <a:endParaRPr lang="nl-NL"/>
          </a:p>
        </p:txBody>
      </p:sp>
    </p:spTree>
    <p:extLst>
      <p:ext uri="{BB962C8B-B14F-4D97-AF65-F5344CB8AC3E}">
        <p14:creationId xmlns:p14="http://schemas.microsoft.com/office/powerpoint/2010/main" val="2371947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6123400-8CA7-46C5-9151-0327956FFD44}" type="datetimeFigureOut">
              <a:rPr lang="nl-NL" smtClean="0"/>
              <a:t>11-4-2022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DE5770-A0E8-4661-884F-4694639A8118}" type="slidenum">
              <a:rPr lang="nl-NL" smtClean="0"/>
              <a:t>‹nr.›</a:t>
            </a:fld>
            <a:endParaRPr lang="nl-NL"/>
          </a:p>
        </p:txBody>
      </p:sp>
    </p:spTree>
    <p:extLst>
      <p:ext uri="{BB962C8B-B14F-4D97-AF65-F5344CB8AC3E}">
        <p14:creationId xmlns:p14="http://schemas.microsoft.com/office/powerpoint/2010/main" val="3850978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6123400-8CA7-46C5-9151-0327956FFD44}" type="datetimeFigureOut">
              <a:rPr lang="nl-NL" smtClean="0"/>
              <a:t>11-4-2022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DE5770-A0E8-4661-884F-4694639A8118}" type="slidenum">
              <a:rPr lang="nl-NL" smtClean="0"/>
              <a:t>‹nr.›</a:t>
            </a:fld>
            <a:endParaRPr lang="nl-NL"/>
          </a:p>
        </p:txBody>
      </p:sp>
    </p:spTree>
    <p:extLst>
      <p:ext uri="{BB962C8B-B14F-4D97-AF65-F5344CB8AC3E}">
        <p14:creationId xmlns:p14="http://schemas.microsoft.com/office/powerpoint/2010/main" val="2164162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nl-NL"/>
              <a:t>Klik om de stijl te bewerken</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96123400-8CA7-46C5-9151-0327956FFD44}" type="datetimeFigureOut">
              <a:rPr lang="nl-NL" smtClean="0"/>
              <a:t>11-4-2022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DE5770-A0E8-4661-884F-4694639A8118}" type="slidenum">
              <a:rPr lang="nl-NL" smtClean="0"/>
              <a:t>‹nr.›</a:t>
            </a:fld>
            <a:endParaRPr lang="nl-NL"/>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596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6123400-8CA7-46C5-9151-0327956FFD44}" type="datetimeFigureOut">
              <a:rPr lang="nl-NL" smtClean="0"/>
              <a:t>11-4-2022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DE5770-A0E8-4661-884F-4694639A8118}" type="slidenum">
              <a:rPr lang="nl-NL" smtClean="0"/>
              <a:t>‹nr.›</a:t>
            </a:fld>
            <a:endParaRPr lang="nl-NL"/>
          </a:p>
        </p:txBody>
      </p:sp>
    </p:spTree>
    <p:extLst>
      <p:ext uri="{BB962C8B-B14F-4D97-AF65-F5344CB8AC3E}">
        <p14:creationId xmlns:p14="http://schemas.microsoft.com/office/powerpoint/2010/main" val="3509557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6123400-8CA7-46C5-9151-0327956FFD44}" type="datetimeFigureOut">
              <a:rPr lang="nl-NL" smtClean="0"/>
              <a:t>11-4-2022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0DE5770-A0E8-4661-884F-4694639A8118}" type="slidenum">
              <a:rPr lang="nl-NL" smtClean="0"/>
              <a:t>‹nr.›</a:t>
            </a:fld>
            <a:endParaRPr lang="nl-NL"/>
          </a:p>
        </p:txBody>
      </p:sp>
    </p:spTree>
    <p:extLst>
      <p:ext uri="{BB962C8B-B14F-4D97-AF65-F5344CB8AC3E}">
        <p14:creationId xmlns:p14="http://schemas.microsoft.com/office/powerpoint/2010/main" val="2656802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96123400-8CA7-46C5-9151-0327956FFD44}" type="datetimeFigureOut">
              <a:rPr lang="nl-NL" smtClean="0"/>
              <a:t>11-4-2022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0DE5770-A0E8-4661-884F-4694639A8118}" type="slidenum">
              <a:rPr lang="nl-NL" smtClean="0"/>
              <a:t>‹nr.›</a:t>
            </a:fld>
            <a:endParaRPr lang="nl-NL"/>
          </a:p>
        </p:txBody>
      </p:sp>
    </p:spTree>
    <p:extLst>
      <p:ext uri="{BB962C8B-B14F-4D97-AF65-F5344CB8AC3E}">
        <p14:creationId xmlns:p14="http://schemas.microsoft.com/office/powerpoint/2010/main" val="4060619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23400-8CA7-46C5-9151-0327956FFD44}" type="datetimeFigureOut">
              <a:rPr lang="nl-NL" smtClean="0"/>
              <a:t>11-4-2022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0DE5770-A0E8-4661-884F-4694639A8118}" type="slidenum">
              <a:rPr lang="nl-NL" smtClean="0"/>
              <a:t>‹nr.›</a:t>
            </a:fld>
            <a:endParaRPr lang="nl-NL"/>
          </a:p>
        </p:txBody>
      </p:sp>
    </p:spTree>
    <p:extLst>
      <p:ext uri="{BB962C8B-B14F-4D97-AF65-F5344CB8AC3E}">
        <p14:creationId xmlns:p14="http://schemas.microsoft.com/office/powerpoint/2010/main" val="339404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nl-NL"/>
              <a:t>Klik om de stijl te bewerken</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modelstijlen te bewerken</a:t>
            </a:r>
          </a:p>
        </p:txBody>
      </p:sp>
      <p:sp>
        <p:nvSpPr>
          <p:cNvPr id="5" name="Date Placeholder 4"/>
          <p:cNvSpPr>
            <a:spLocks noGrp="1"/>
          </p:cNvSpPr>
          <p:nvPr>
            <p:ph type="dt" sz="half" idx="10"/>
          </p:nvPr>
        </p:nvSpPr>
        <p:spPr/>
        <p:txBody>
          <a:bodyPr/>
          <a:lstStyle/>
          <a:p>
            <a:fld id="{96123400-8CA7-46C5-9151-0327956FFD44}" type="datetimeFigureOut">
              <a:rPr lang="nl-NL" smtClean="0"/>
              <a:t>11-4-2022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DE5770-A0E8-4661-884F-4694639A8118}" type="slidenum">
              <a:rPr lang="nl-NL" smtClean="0"/>
              <a:t>‹nr.›</a:t>
            </a:fld>
            <a:endParaRPr lang="nl-NL"/>
          </a:p>
        </p:txBody>
      </p:sp>
    </p:spTree>
    <p:extLst>
      <p:ext uri="{BB962C8B-B14F-4D97-AF65-F5344CB8AC3E}">
        <p14:creationId xmlns:p14="http://schemas.microsoft.com/office/powerpoint/2010/main" val="152023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nl-NL"/>
              <a:t>Klik om de stijl te bewerken</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modelstijlen te bewerken</a:t>
            </a:r>
          </a:p>
        </p:txBody>
      </p:sp>
      <p:sp>
        <p:nvSpPr>
          <p:cNvPr id="5" name="Date Placeholder 4"/>
          <p:cNvSpPr>
            <a:spLocks noGrp="1"/>
          </p:cNvSpPr>
          <p:nvPr>
            <p:ph type="dt" sz="half" idx="10"/>
          </p:nvPr>
        </p:nvSpPr>
        <p:spPr/>
        <p:txBody>
          <a:bodyPr/>
          <a:lstStyle/>
          <a:p>
            <a:fld id="{96123400-8CA7-46C5-9151-0327956FFD44}" type="datetimeFigureOut">
              <a:rPr lang="nl-NL" smtClean="0"/>
              <a:t>11-4-2022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DE5770-A0E8-4661-884F-4694639A8118}" type="slidenum">
              <a:rPr lang="nl-NL" smtClean="0"/>
              <a:t>‹nr.›</a:t>
            </a:fld>
            <a:endParaRPr lang="nl-NL"/>
          </a:p>
        </p:txBody>
      </p:sp>
    </p:spTree>
    <p:extLst>
      <p:ext uri="{BB962C8B-B14F-4D97-AF65-F5344CB8AC3E}">
        <p14:creationId xmlns:p14="http://schemas.microsoft.com/office/powerpoint/2010/main" val="73917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96123400-8CA7-46C5-9151-0327956FFD44}" type="datetimeFigureOut">
              <a:rPr lang="nl-NL" smtClean="0"/>
              <a:t>11-4-2022</a:t>
            </a:fld>
            <a:endParaRPr lang="nl-NL"/>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nl-NL"/>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10DE5770-A0E8-4661-884F-4694639A8118}" type="slidenum">
              <a:rPr lang="nl-NL" smtClean="0"/>
              <a:t>‹nr.›</a:t>
            </a:fld>
            <a:endParaRPr lang="nl-NL"/>
          </a:p>
        </p:txBody>
      </p:sp>
    </p:spTree>
    <p:extLst>
      <p:ext uri="{BB962C8B-B14F-4D97-AF65-F5344CB8AC3E}">
        <p14:creationId xmlns:p14="http://schemas.microsoft.com/office/powerpoint/2010/main" val="466411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32485" y="882376"/>
            <a:ext cx="7475220" cy="1898552"/>
          </a:xfrm>
        </p:spPr>
        <p:txBody>
          <a:bodyPr>
            <a:normAutofit/>
          </a:bodyPr>
          <a:lstStyle/>
          <a:p>
            <a:r>
              <a:rPr lang="nl-NL" dirty="0"/>
              <a:t>Omgevingsrecht</a:t>
            </a:r>
          </a:p>
        </p:txBody>
      </p:sp>
      <p:sp>
        <p:nvSpPr>
          <p:cNvPr id="3" name="Ondertitel 2"/>
          <p:cNvSpPr>
            <a:spLocks noGrp="1"/>
          </p:cNvSpPr>
          <p:nvPr>
            <p:ph type="subTitle" idx="1"/>
          </p:nvPr>
        </p:nvSpPr>
        <p:spPr>
          <a:xfrm>
            <a:off x="1187624" y="3212976"/>
            <a:ext cx="6575895" cy="2468285"/>
          </a:xfrm>
        </p:spPr>
        <p:txBody>
          <a:bodyPr vert="horz" lIns="91440" tIns="45720" rIns="91440" bIns="45720" rtlCol="0" anchor="t">
            <a:normAutofit/>
          </a:bodyPr>
          <a:lstStyle/>
          <a:p>
            <a:r>
              <a:rPr lang="nl-NL" sz="2400" dirty="0"/>
              <a:t>(Staatsinrichting)</a:t>
            </a:r>
          </a:p>
          <a:p>
            <a:endParaRPr lang="nl-NL" sz="2400" dirty="0"/>
          </a:p>
          <a:p>
            <a:r>
              <a:rPr lang="nl-NL" sz="2400" dirty="0"/>
              <a:t>Periode 3 2022 MO41</a:t>
            </a:r>
          </a:p>
          <a:p>
            <a:endParaRPr lang="nl-NL" sz="2400" dirty="0"/>
          </a:p>
          <a:p>
            <a:r>
              <a:rPr lang="nl-NL" sz="2400" b="1" dirty="0"/>
              <a:t>Maandag 11-4-2022: Poster en interview</a:t>
            </a:r>
          </a:p>
        </p:txBody>
      </p:sp>
    </p:spTree>
    <p:extLst>
      <p:ext uri="{BB962C8B-B14F-4D97-AF65-F5344CB8AC3E}">
        <p14:creationId xmlns:p14="http://schemas.microsoft.com/office/powerpoint/2010/main" val="1391257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Opdracht poster: sjabloon</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34591" y="1124744"/>
            <a:ext cx="4525441" cy="5544616"/>
          </a:xfrm>
        </p:spPr>
        <p:txBody>
          <a:bodyPr>
            <a:noAutofit/>
          </a:bodyPr>
          <a:lstStyle/>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Kop en titel</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Uitleg probleem</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Duidelijke vraag</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Oplossing uitleg</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Oplossing stroomschema met wetgeving/procedure</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Zijkant: probleemschets</a:t>
            </a:r>
          </a:p>
          <a:p>
            <a:pPr marL="377190" indent="-342900">
              <a:buFont typeface="+mj-lt"/>
              <a:buAutoNum type="arabicPeriod"/>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377190" indent="-342900">
              <a:buFont typeface="+mj-lt"/>
              <a:buAutoNum type="arabicPeriod"/>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738A25CC-BEE5-4754-8080-2B266754BF62}"/>
              </a:ext>
            </a:extLst>
          </p:cNvPr>
          <p:cNvPicPr>
            <a:picLocks noChangeAspect="1"/>
          </p:cNvPicPr>
          <p:nvPr/>
        </p:nvPicPr>
        <p:blipFill>
          <a:blip r:embed="rId2"/>
          <a:stretch>
            <a:fillRect/>
          </a:stretch>
        </p:blipFill>
        <p:spPr>
          <a:xfrm>
            <a:off x="5004048" y="1012254"/>
            <a:ext cx="4001663" cy="5657106"/>
          </a:xfrm>
          <a:prstGeom prst="rect">
            <a:avLst/>
          </a:prstGeom>
        </p:spPr>
      </p:pic>
    </p:spTree>
    <p:extLst>
      <p:ext uri="{BB962C8B-B14F-4D97-AF65-F5344CB8AC3E}">
        <p14:creationId xmlns:p14="http://schemas.microsoft.com/office/powerpoint/2010/main" val="667864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198575" y="357443"/>
            <a:ext cx="8549889" cy="659160"/>
          </a:xfrm>
        </p:spPr>
        <p:txBody>
          <a:bodyPr>
            <a:noAutofit/>
          </a:bodyPr>
          <a:lstStyle/>
          <a:p>
            <a:r>
              <a:rPr lang="nl-NL" sz="4400" b="1" dirty="0">
                <a:latin typeface="Arial" panose="020B0604020202020204" pitchFamily="34" charset="0"/>
                <a:cs typeface="Arial" panose="020B0604020202020204" pitchFamily="34" charset="0"/>
              </a:rPr>
              <a:t>Opdracht poster </a:t>
            </a:r>
            <a:r>
              <a:rPr lang="nl-NL" sz="4400" dirty="0">
                <a:latin typeface="Arial" panose="020B0604020202020204" pitchFamily="34" charset="0"/>
                <a:cs typeface="Arial" panose="020B0604020202020204" pitchFamily="34" charset="0"/>
              </a:rPr>
              <a:t>(voorbeeld)</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34591" y="1124744"/>
            <a:ext cx="4309417" cy="5544616"/>
          </a:xfrm>
        </p:spPr>
        <p:txBody>
          <a:bodyPr>
            <a:noAutofit/>
          </a:bodyPr>
          <a:lstStyle/>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Kop en titel</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Uitleg probleem/doel</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Duidelijke vraag</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Oplossing uitleg</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Oplossing stroomschema met wetgeving/procedure</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Zijkant: probleemschets</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Onderin: namen/meer info bij …</a:t>
            </a:r>
          </a:p>
        </p:txBody>
      </p:sp>
      <p:pic>
        <p:nvPicPr>
          <p:cNvPr id="4" name="Afbeelding 3">
            <a:extLst>
              <a:ext uri="{FF2B5EF4-FFF2-40B4-BE49-F238E27FC236}">
                <a16:creationId xmlns:a16="http://schemas.microsoft.com/office/drawing/2014/main" id="{E6743D79-0D73-4E09-8A73-3CDFFBDD448A}"/>
              </a:ext>
            </a:extLst>
          </p:cNvPr>
          <p:cNvPicPr>
            <a:picLocks noChangeAspect="1"/>
          </p:cNvPicPr>
          <p:nvPr/>
        </p:nvPicPr>
        <p:blipFill>
          <a:blip r:embed="rId2"/>
          <a:stretch>
            <a:fillRect/>
          </a:stretch>
        </p:blipFill>
        <p:spPr>
          <a:xfrm>
            <a:off x="4966508" y="1016602"/>
            <a:ext cx="3978917" cy="5624951"/>
          </a:xfrm>
          <a:prstGeom prst="rect">
            <a:avLst/>
          </a:prstGeom>
        </p:spPr>
      </p:pic>
    </p:spTree>
    <p:extLst>
      <p:ext uri="{BB962C8B-B14F-4D97-AF65-F5344CB8AC3E}">
        <p14:creationId xmlns:p14="http://schemas.microsoft.com/office/powerpoint/2010/main" val="1912116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Opdracht poster </a:t>
            </a:r>
            <a:r>
              <a:rPr lang="nl-NL" sz="4400" dirty="0">
                <a:latin typeface="Arial" panose="020B0604020202020204" pitchFamily="34" charset="0"/>
                <a:cs typeface="Arial" panose="020B0604020202020204" pitchFamily="34" charset="0"/>
              </a:rPr>
              <a:t>(IBS3)</a:t>
            </a:r>
          </a:p>
        </p:txBody>
      </p:sp>
      <p:sp>
        <p:nvSpPr>
          <p:cNvPr id="6" name="Tijdelijke aanduiding voor inhoud 5">
            <a:extLst>
              <a:ext uri="{FF2B5EF4-FFF2-40B4-BE49-F238E27FC236}">
                <a16:creationId xmlns:a16="http://schemas.microsoft.com/office/drawing/2014/main" id="{65EE7E5E-0416-47D5-8E1D-72EDF6A2B947}"/>
              </a:ext>
            </a:extLst>
          </p:cNvPr>
          <p:cNvSpPr>
            <a:spLocks noGrp="1"/>
          </p:cNvSpPr>
          <p:nvPr>
            <p:ph idx="1"/>
          </p:nvPr>
        </p:nvSpPr>
        <p:spPr>
          <a:xfrm>
            <a:off x="234085" y="1212328"/>
            <a:ext cx="4573401" cy="5483954"/>
          </a:xfrm>
        </p:spPr>
        <p:txBody>
          <a:bodyPr/>
          <a:lstStyle/>
          <a:p>
            <a:r>
              <a:rPr lang="nl-NL" sz="2400" dirty="0">
                <a:solidFill>
                  <a:schemeClr val="tx1">
                    <a:lumMod val="50000"/>
                    <a:lumOff val="50000"/>
                  </a:schemeClr>
                </a:solidFill>
                <a:latin typeface="Arial" panose="020B0604020202020204" pitchFamily="34" charset="0"/>
                <a:cs typeface="Arial" panose="020B0604020202020204" pitchFamily="34" charset="0"/>
              </a:rPr>
              <a:t>Kop en titel</a:t>
            </a:r>
          </a:p>
          <a:p>
            <a:r>
              <a:rPr lang="nl-NL" sz="2400" dirty="0">
                <a:solidFill>
                  <a:schemeClr val="tx1">
                    <a:lumMod val="50000"/>
                    <a:lumOff val="50000"/>
                  </a:schemeClr>
                </a:solidFill>
                <a:latin typeface="Arial" panose="020B0604020202020204" pitchFamily="34" charset="0"/>
                <a:cs typeface="Arial" panose="020B0604020202020204" pitchFamily="34" charset="0"/>
              </a:rPr>
              <a:t>Uitleg probleem/doel</a:t>
            </a:r>
          </a:p>
          <a:p>
            <a:r>
              <a:rPr lang="nl-NL" sz="2400" dirty="0">
                <a:solidFill>
                  <a:schemeClr val="tx1">
                    <a:lumMod val="50000"/>
                    <a:lumOff val="50000"/>
                  </a:schemeClr>
                </a:solidFill>
                <a:latin typeface="Arial" panose="020B0604020202020204" pitchFamily="34" charset="0"/>
                <a:cs typeface="Arial" panose="020B0604020202020204" pitchFamily="34" charset="0"/>
              </a:rPr>
              <a:t>Duidelijke vraag</a:t>
            </a:r>
          </a:p>
          <a:p>
            <a:r>
              <a:rPr lang="nl-NL" sz="2400" dirty="0">
                <a:solidFill>
                  <a:schemeClr val="tx1">
                    <a:lumMod val="50000"/>
                    <a:lumOff val="50000"/>
                  </a:schemeClr>
                </a:solidFill>
                <a:latin typeface="Arial" panose="020B0604020202020204" pitchFamily="34" charset="0"/>
                <a:cs typeface="Arial" panose="020B0604020202020204" pitchFamily="34" charset="0"/>
              </a:rPr>
              <a:t>Oplossing uitleg</a:t>
            </a:r>
          </a:p>
          <a:p>
            <a:r>
              <a:rPr lang="nl-NL" sz="2400" dirty="0">
                <a:solidFill>
                  <a:schemeClr val="tx1">
                    <a:lumMod val="50000"/>
                    <a:lumOff val="50000"/>
                  </a:schemeClr>
                </a:solidFill>
                <a:latin typeface="Arial" panose="020B0604020202020204" pitchFamily="34" charset="0"/>
                <a:cs typeface="Arial" panose="020B0604020202020204" pitchFamily="34" charset="0"/>
              </a:rPr>
              <a:t>Oplossing stroomschema met wetgeving/procedure</a:t>
            </a:r>
          </a:p>
          <a:p>
            <a:r>
              <a:rPr lang="nl-NL" sz="2400" dirty="0">
                <a:solidFill>
                  <a:schemeClr val="tx1">
                    <a:lumMod val="50000"/>
                    <a:lumOff val="50000"/>
                  </a:schemeClr>
                </a:solidFill>
                <a:latin typeface="Arial" panose="020B0604020202020204" pitchFamily="34" charset="0"/>
                <a:cs typeface="Arial" panose="020B0604020202020204" pitchFamily="34" charset="0"/>
              </a:rPr>
              <a:t>Zijkant: probleemschets</a:t>
            </a:r>
          </a:p>
          <a:p>
            <a:r>
              <a:rPr lang="nl-NL" sz="2400" dirty="0">
                <a:solidFill>
                  <a:schemeClr val="tx1">
                    <a:lumMod val="50000"/>
                    <a:lumOff val="50000"/>
                  </a:schemeClr>
                </a:solidFill>
                <a:latin typeface="Arial" panose="020B0604020202020204" pitchFamily="34" charset="0"/>
                <a:cs typeface="Arial" panose="020B0604020202020204" pitchFamily="34" charset="0"/>
              </a:rPr>
              <a:t>Onderin: namen/meer info bij …</a:t>
            </a:r>
          </a:p>
          <a:p>
            <a:endParaRPr lang="nl-NL" dirty="0"/>
          </a:p>
        </p:txBody>
      </p:sp>
      <p:pic>
        <p:nvPicPr>
          <p:cNvPr id="7" name="Afbeelding 6">
            <a:extLst>
              <a:ext uri="{FF2B5EF4-FFF2-40B4-BE49-F238E27FC236}">
                <a16:creationId xmlns:a16="http://schemas.microsoft.com/office/drawing/2014/main" id="{92DDCAD9-A9C3-49E5-B165-E3417278AE4B}"/>
              </a:ext>
            </a:extLst>
          </p:cNvPr>
          <p:cNvPicPr>
            <a:picLocks noChangeAspect="1"/>
          </p:cNvPicPr>
          <p:nvPr/>
        </p:nvPicPr>
        <p:blipFill>
          <a:blip r:embed="rId2"/>
          <a:stretch>
            <a:fillRect/>
          </a:stretch>
        </p:blipFill>
        <p:spPr>
          <a:xfrm>
            <a:off x="4903303" y="1016603"/>
            <a:ext cx="4006612" cy="5664103"/>
          </a:xfrm>
          <a:prstGeom prst="rect">
            <a:avLst/>
          </a:prstGeom>
        </p:spPr>
      </p:pic>
    </p:spTree>
    <p:extLst>
      <p:ext uri="{BB962C8B-B14F-4D97-AF65-F5344CB8AC3E}">
        <p14:creationId xmlns:p14="http://schemas.microsoft.com/office/powerpoint/2010/main" val="3534823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54000" y="167787"/>
            <a:ext cx="8435999" cy="659160"/>
          </a:xfrm>
        </p:spPr>
        <p:txBody>
          <a:bodyPr>
            <a:noAutofit/>
          </a:bodyPr>
          <a:lstStyle/>
          <a:p>
            <a:r>
              <a:rPr lang="nl-NL" sz="4400" b="1" dirty="0">
                <a:latin typeface="Arial" panose="020B0604020202020204" pitchFamily="34" charset="0"/>
                <a:cs typeface="Arial" panose="020B0604020202020204" pitchFamily="34" charset="0"/>
              </a:rPr>
              <a:t>Opdracht poster</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54000" y="826946"/>
            <a:ext cx="4597449" cy="5842414"/>
          </a:xfrm>
        </p:spPr>
        <p:txBody>
          <a:bodyPr>
            <a:noAutofit/>
          </a:bodyPr>
          <a:lstStyle/>
          <a:p>
            <a:r>
              <a:rPr lang="nl-NL" sz="2400" dirty="0">
                <a:solidFill>
                  <a:schemeClr val="tx1">
                    <a:lumMod val="50000"/>
                    <a:lumOff val="50000"/>
                  </a:schemeClr>
                </a:solidFill>
                <a:latin typeface="Arial" panose="020B0604020202020204" pitchFamily="34" charset="0"/>
                <a:cs typeface="Arial" panose="020B0604020202020204" pitchFamily="34" charset="0"/>
              </a:rPr>
              <a:t>Welke verbetering(en)?</a:t>
            </a:r>
          </a:p>
          <a:p>
            <a:r>
              <a:rPr lang="nl-NL" sz="2400" dirty="0">
                <a:solidFill>
                  <a:schemeClr val="tx1">
                    <a:lumMod val="50000"/>
                    <a:lumOff val="50000"/>
                  </a:schemeClr>
                </a:solidFill>
                <a:latin typeface="Arial" panose="020B0604020202020204" pitchFamily="34" charset="0"/>
                <a:cs typeface="Arial" panose="020B0604020202020204" pitchFamily="34" charset="0"/>
              </a:rPr>
              <a:t>Wat moet technisch gebeuren (bouwen/graven/slopen)?</a:t>
            </a:r>
          </a:p>
          <a:p>
            <a:r>
              <a:rPr lang="nl-NL" sz="2400" dirty="0">
                <a:solidFill>
                  <a:schemeClr val="tx1">
                    <a:lumMod val="50000"/>
                    <a:lumOff val="50000"/>
                  </a:schemeClr>
                </a:solidFill>
                <a:latin typeface="Arial" panose="020B0604020202020204" pitchFamily="34" charset="0"/>
                <a:cs typeface="Arial" panose="020B0604020202020204" pitchFamily="34" charset="0"/>
              </a:rPr>
              <a:t>Impact op de omgeving? (herrie, waterstand, recreatie)</a:t>
            </a:r>
          </a:p>
          <a:p>
            <a:r>
              <a:rPr lang="nl-NL" sz="2400" dirty="0">
                <a:solidFill>
                  <a:schemeClr val="tx1">
                    <a:lumMod val="50000"/>
                    <a:lumOff val="50000"/>
                  </a:schemeClr>
                </a:solidFill>
                <a:latin typeface="Arial" panose="020B0604020202020204" pitchFamily="34" charset="0"/>
                <a:cs typeface="Arial" panose="020B0604020202020204" pitchFamily="34" charset="0"/>
              </a:rPr>
              <a:t>Bij wie moet ik vergunning aanvragen/ Wie is bevoegd gezag?</a:t>
            </a:r>
          </a:p>
          <a:p>
            <a:r>
              <a:rPr lang="nl-NL" sz="2400" dirty="0">
                <a:solidFill>
                  <a:schemeClr val="tx1">
                    <a:lumMod val="50000"/>
                    <a:lumOff val="50000"/>
                  </a:schemeClr>
                </a:solidFill>
                <a:latin typeface="Arial" panose="020B0604020202020204" pitchFamily="34" charset="0"/>
                <a:cs typeface="Arial" panose="020B0604020202020204" pitchFamily="34" charset="0"/>
              </a:rPr>
              <a:t>Hoe vraag ik omgevings- vergunning aan? Welke stappen?</a:t>
            </a:r>
          </a:p>
          <a:p>
            <a:r>
              <a:rPr lang="nl-NL" sz="2400" dirty="0">
                <a:solidFill>
                  <a:schemeClr val="tx1">
                    <a:lumMod val="50000"/>
                    <a:lumOff val="50000"/>
                  </a:schemeClr>
                </a:solidFill>
                <a:latin typeface="Arial" panose="020B0604020202020204" pitchFamily="34" charset="0"/>
                <a:cs typeface="Arial" panose="020B0604020202020204" pitchFamily="34" charset="0"/>
              </a:rPr>
              <a:t>Kan ik bezwaar maken? Wat doe ik als er bezwaar komt?</a:t>
            </a:r>
          </a:p>
          <a:p>
            <a:r>
              <a:rPr lang="nl-NL" sz="2400" dirty="0">
                <a:solidFill>
                  <a:schemeClr val="tx1">
                    <a:lumMod val="50000"/>
                    <a:lumOff val="50000"/>
                  </a:schemeClr>
                </a:solidFill>
                <a:latin typeface="Arial" panose="020B0604020202020204" pitchFamily="34" charset="0"/>
                <a:cs typeface="Arial" panose="020B0604020202020204" pitchFamily="34" charset="0"/>
              </a:rPr>
              <a:t>Hoe lang duurt zo’n procedure?</a:t>
            </a:r>
          </a:p>
          <a:p>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34290" indent="0">
              <a:buNone/>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2261A7BA-863F-43B7-8915-B17861EA9771}"/>
              </a:ext>
            </a:extLst>
          </p:cNvPr>
          <p:cNvPicPr>
            <a:picLocks noChangeAspect="1"/>
          </p:cNvPicPr>
          <p:nvPr/>
        </p:nvPicPr>
        <p:blipFill>
          <a:blip r:embed="rId2"/>
          <a:stretch>
            <a:fillRect/>
          </a:stretch>
        </p:blipFill>
        <p:spPr>
          <a:xfrm>
            <a:off x="4788024" y="802355"/>
            <a:ext cx="4155532" cy="5867005"/>
          </a:xfrm>
          <a:prstGeom prst="rect">
            <a:avLst/>
          </a:prstGeom>
        </p:spPr>
      </p:pic>
    </p:spTree>
    <p:extLst>
      <p:ext uri="{BB962C8B-B14F-4D97-AF65-F5344CB8AC3E}">
        <p14:creationId xmlns:p14="http://schemas.microsoft.com/office/powerpoint/2010/main" val="202165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Opdracht poster</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297280" y="998567"/>
            <a:ext cx="8629897" cy="936104"/>
          </a:xfrm>
        </p:spPr>
        <p:txBody>
          <a:bodyPr numCol="2">
            <a:noAutofit/>
          </a:bodyPr>
          <a:lstStyle/>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Kop en titel</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Uitleg probleem/doel</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Duidelijke vraag</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Uitleg aan zijkant</a:t>
            </a:r>
          </a:p>
          <a:p>
            <a:pPr lvl="3"/>
            <a:endParaRPr lang="nl-NL"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EE5D39E-26AC-4D25-B080-7A6605F8A852}"/>
              </a:ext>
            </a:extLst>
          </p:cNvPr>
          <p:cNvPicPr>
            <a:picLocks noChangeAspect="1"/>
          </p:cNvPicPr>
          <p:nvPr/>
        </p:nvPicPr>
        <p:blipFill>
          <a:blip r:embed="rId2"/>
          <a:stretch>
            <a:fillRect/>
          </a:stretch>
        </p:blipFill>
        <p:spPr>
          <a:xfrm>
            <a:off x="212982" y="2060848"/>
            <a:ext cx="8718036" cy="4639458"/>
          </a:xfrm>
          <a:prstGeom prst="rect">
            <a:avLst/>
          </a:prstGeom>
        </p:spPr>
      </p:pic>
    </p:spTree>
    <p:extLst>
      <p:ext uri="{BB962C8B-B14F-4D97-AF65-F5344CB8AC3E}">
        <p14:creationId xmlns:p14="http://schemas.microsoft.com/office/powerpoint/2010/main" val="334938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175652" y="260648"/>
            <a:ext cx="8629897" cy="659160"/>
          </a:xfrm>
        </p:spPr>
        <p:txBody>
          <a:bodyPr>
            <a:noAutofit/>
          </a:bodyPr>
          <a:lstStyle/>
          <a:p>
            <a:r>
              <a:rPr lang="nl-NL" sz="4400" b="1" dirty="0">
                <a:latin typeface="Arial" panose="020B0604020202020204" pitchFamily="34" charset="0"/>
                <a:cs typeface="Arial" panose="020B0604020202020204" pitchFamily="34" charset="0"/>
              </a:rPr>
              <a:t>Opdracht poster</a:t>
            </a:r>
          </a:p>
        </p:txBody>
      </p:sp>
      <p:sp>
        <p:nvSpPr>
          <p:cNvPr id="7" name="Tijdelijke aanduiding voor inhoud 6">
            <a:extLst>
              <a:ext uri="{FF2B5EF4-FFF2-40B4-BE49-F238E27FC236}">
                <a16:creationId xmlns:a16="http://schemas.microsoft.com/office/drawing/2014/main" id="{7463EE65-F175-4BCD-A022-D496B33BD131}"/>
              </a:ext>
            </a:extLst>
          </p:cNvPr>
          <p:cNvSpPr>
            <a:spLocks noGrp="1"/>
          </p:cNvSpPr>
          <p:nvPr>
            <p:ph idx="1"/>
          </p:nvPr>
        </p:nvSpPr>
        <p:spPr>
          <a:xfrm>
            <a:off x="175652" y="919807"/>
            <a:ext cx="8716827" cy="1213047"/>
          </a:xfrm>
        </p:spPr>
        <p:txBody>
          <a:bodyPr>
            <a:normAutofit fontScale="92500" lnSpcReduction="10000"/>
          </a:bodyPr>
          <a:lstStyle/>
          <a:p>
            <a:r>
              <a:rPr lang="nl-NL" sz="2400" dirty="0">
                <a:solidFill>
                  <a:schemeClr val="tx1">
                    <a:lumMod val="50000"/>
                    <a:lumOff val="50000"/>
                  </a:schemeClr>
                </a:solidFill>
                <a:latin typeface="Arial" panose="020B0604020202020204" pitchFamily="34" charset="0"/>
                <a:cs typeface="Arial" panose="020B0604020202020204" pitchFamily="34" charset="0"/>
              </a:rPr>
              <a:t>Oplossing uitleg; </a:t>
            </a:r>
          </a:p>
          <a:p>
            <a:r>
              <a:rPr lang="nl-NL" sz="2400" dirty="0">
                <a:solidFill>
                  <a:schemeClr val="tx1">
                    <a:lumMod val="50000"/>
                    <a:lumOff val="50000"/>
                  </a:schemeClr>
                </a:solidFill>
                <a:latin typeface="Arial" panose="020B0604020202020204" pitchFamily="34" charset="0"/>
                <a:cs typeface="Arial" panose="020B0604020202020204" pitchFamily="34" charset="0"/>
              </a:rPr>
              <a:t>Oplossing stroomschema met wetgeving/procedure; </a:t>
            </a:r>
          </a:p>
          <a:p>
            <a:r>
              <a:rPr lang="nl-NL" sz="2400" dirty="0">
                <a:solidFill>
                  <a:schemeClr val="tx1">
                    <a:lumMod val="50000"/>
                    <a:lumOff val="50000"/>
                  </a:schemeClr>
                </a:solidFill>
                <a:latin typeface="Arial" panose="020B0604020202020204" pitchFamily="34" charset="0"/>
                <a:cs typeface="Arial" panose="020B0604020202020204" pitchFamily="34" charset="0"/>
              </a:rPr>
              <a:t>Zijkant: probleemschets</a:t>
            </a:r>
          </a:p>
          <a:p>
            <a:endParaRPr lang="nl-NL" dirty="0"/>
          </a:p>
        </p:txBody>
      </p:sp>
      <p:pic>
        <p:nvPicPr>
          <p:cNvPr id="9" name="Afbeelding 8">
            <a:extLst>
              <a:ext uri="{FF2B5EF4-FFF2-40B4-BE49-F238E27FC236}">
                <a16:creationId xmlns:a16="http://schemas.microsoft.com/office/drawing/2014/main" id="{45977F46-4F6C-4C66-8173-B1A5C5C26897}"/>
              </a:ext>
            </a:extLst>
          </p:cNvPr>
          <p:cNvPicPr>
            <a:picLocks noChangeAspect="1"/>
          </p:cNvPicPr>
          <p:nvPr/>
        </p:nvPicPr>
        <p:blipFill rotWithShape="1">
          <a:blip r:embed="rId2"/>
          <a:srcRect l="17316" t="33416" r="18898" b="6632"/>
          <a:stretch/>
        </p:blipFill>
        <p:spPr>
          <a:xfrm>
            <a:off x="268855" y="2116736"/>
            <a:ext cx="8629896" cy="4562415"/>
          </a:xfrm>
          <a:prstGeom prst="rect">
            <a:avLst/>
          </a:prstGeom>
        </p:spPr>
      </p:pic>
    </p:spTree>
    <p:extLst>
      <p:ext uri="{BB962C8B-B14F-4D97-AF65-F5344CB8AC3E}">
        <p14:creationId xmlns:p14="http://schemas.microsoft.com/office/powerpoint/2010/main" val="4019085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Opdracht poster</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34591" y="1124744"/>
            <a:ext cx="8629897" cy="936104"/>
          </a:xfrm>
        </p:spPr>
        <p:txBody>
          <a:bodyPr>
            <a:noAutofit/>
          </a:bodyPr>
          <a:lstStyle/>
          <a:p>
            <a:r>
              <a:rPr lang="nl-NL" sz="2400" dirty="0">
                <a:solidFill>
                  <a:schemeClr val="tx1">
                    <a:lumMod val="50000"/>
                    <a:lumOff val="50000"/>
                  </a:schemeClr>
                </a:solidFill>
                <a:latin typeface="Arial" panose="020B0604020202020204" pitchFamily="34" charset="0"/>
                <a:cs typeface="Arial" panose="020B0604020202020204" pitchFamily="34" charset="0"/>
              </a:rPr>
              <a:t>Zijkant: probleemschets</a:t>
            </a:r>
          </a:p>
          <a:p>
            <a:r>
              <a:rPr lang="nl-NL" sz="2400" dirty="0">
                <a:solidFill>
                  <a:schemeClr val="tx1">
                    <a:lumMod val="50000"/>
                    <a:lumOff val="50000"/>
                  </a:schemeClr>
                </a:solidFill>
                <a:latin typeface="Arial" panose="020B0604020202020204" pitchFamily="34" charset="0"/>
                <a:cs typeface="Arial" panose="020B0604020202020204" pitchFamily="34" charset="0"/>
              </a:rPr>
              <a:t>Onderin: namen/meer info bij …</a:t>
            </a:r>
          </a:p>
        </p:txBody>
      </p:sp>
      <p:pic>
        <p:nvPicPr>
          <p:cNvPr id="5" name="Afbeelding 4">
            <a:extLst>
              <a:ext uri="{FF2B5EF4-FFF2-40B4-BE49-F238E27FC236}">
                <a16:creationId xmlns:a16="http://schemas.microsoft.com/office/drawing/2014/main" id="{B877508A-0C66-43E5-8C60-144F05BADF6B}"/>
              </a:ext>
            </a:extLst>
          </p:cNvPr>
          <p:cNvPicPr>
            <a:picLocks noChangeAspect="1"/>
          </p:cNvPicPr>
          <p:nvPr/>
        </p:nvPicPr>
        <p:blipFill rotWithShape="1">
          <a:blip r:embed="rId2"/>
          <a:srcRect l="16562" t="44683" r="18863" b="6317"/>
          <a:stretch/>
        </p:blipFill>
        <p:spPr>
          <a:xfrm>
            <a:off x="227885" y="2996952"/>
            <a:ext cx="8629897" cy="3683492"/>
          </a:xfrm>
          <a:prstGeom prst="rect">
            <a:avLst/>
          </a:prstGeom>
        </p:spPr>
      </p:pic>
    </p:spTree>
    <p:extLst>
      <p:ext uri="{BB962C8B-B14F-4D97-AF65-F5344CB8AC3E}">
        <p14:creationId xmlns:p14="http://schemas.microsoft.com/office/powerpoint/2010/main" val="190051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54000" y="329615"/>
            <a:ext cx="8435999" cy="659160"/>
          </a:xfrm>
        </p:spPr>
        <p:txBody>
          <a:bodyPr>
            <a:noAutofit/>
          </a:bodyPr>
          <a:lstStyle/>
          <a:p>
            <a:r>
              <a:rPr lang="nl-NL" sz="4400" b="1" dirty="0">
                <a:latin typeface="Arial" panose="020B0604020202020204" pitchFamily="34" charset="0"/>
                <a:cs typeface="Arial" panose="020B0604020202020204" pitchFamily="34" charset="0"/>
              </a:rPr>
              <a:t>Opdracht poster: vragen</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34591" y="1124744"/>
            <a:ext cx="8629897" cy="5544616"/>
          </a:xfrm>
        </p:spPr>
        <p:txBody>
          <a:bodyPr>
            <a:noAutofit/>
          </a:bodyPr>
          <a:lstStyle/>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Wat is de opdracht?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Wat is het doel van de poster?</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Wat wil je het publiek vertellen/duidelijk maken?</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Voor wie mensen is de poster bedoeld?</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Wat weten die mensen al van het onderwerp?</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Welke informatie heb je nodig?</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Waar ga je die informatie vandaan halen?</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Wat weet je zelf al van het onderwerp?</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Hoe groot mag de poster worden?</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Waar gaat de docent op letten? Wat zijn de eisen?</a:t>
            </a:r>
          </a:p>
          <a:p>
            <a:pPr marL="377190" indent="-342900">
              <a:buFont typeface="+mj-lt"/>
              <a:buAutoNum type="arabicPeriod"/>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377190" indent="-342900">
              <a:buFont typeface="+mj-lt"/>
              <a:buAutoNum type="arabicPeriod"/>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188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54000" y="329615"/>
            <a:ext cx="8435999" cy="659160"/>
          </a:xfrm>
        </p:spPr>
        <p:txBody>
          <a:bodyPr>
            <a:noAutofit/>
          </a:bodyPr>
          <a:lstStyle/>
          <a:p>
            <a:r>
              <a:rPr lang="nl-NL" b="1" dirty="0">
                <a:latin typeface="Arial" panose="020B0604020202020204" pitchFamily="34" charset="0"/>
                <a:cs typeface="Arial" panose="020B0604020202020204" pitchFamily="34" charset="0"/>
              </a:rPr>
              <a:t>Opdracht poster: vormgeving</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34591" y="1124744"/>
            <a:ext cx="8629897" cy="5544616"/>
          </a:xfrm>
        </p:spPr>
        <p:txBody>
          <a:bodyPr>
            <a:noAutofit/>
          </a:bodyPr>
          <a:lstStyle/>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Maak eerst een </a:t>
            </a:r>
            <a:r>
              <a:rPr lang="nl-NL" sz="2400" dirty="0">
                <a:solidFill>
                  <a:srgbClr val="FF0000"/>
                </a:solidFill>
                <a:latin typeface="Arial" panose="020B0604020202020204" pitchFamily="34" charset="0"/>
                <a:cs typeface="Arial" panose="020B0604020202020204" pitchFamily="34" charset="0"/>
              </a:rPr>
              <a:t>schets</a:t>
            </a:r>
            <a:r>
              <a:rPr lang="nl-NL" sz="2400" dirty="0">
                <a:solidFill>
                  <a:schemeClr val="tx1">
                    <a:lumMod val="50000"/>
                    <a:lumOff val="50000"/>
                  </a:schemeClr>
                </a:solidFill>
                <a:latin typeface="Arial" panose="020B0604020202020204" pitchFamily="34" charset="0"/>
                <a:cs typeface="Arial" panose="020B0604020202020204" pitchFamily="34" charset="0"/>
              </a:rPr>
              <a:t> van de poster. Welke structuur kies je voor het weergeven van je informatie.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Gebruik een </a:t>
            </a:r>
            <a:r>
              <a:rPr lang="nl-NL" sz="2400" dirty="0">
                <a:solidFill>
                  <a:srgbClr val="FF0000"/>
                </a:solidFill>
                <a:latin typeface="Arial" panose="020B0604020202020204" pitchFamily="34" charset="0"/>
                <a:cs typeface="Arial" panose="020B0604020202020204" pitchFamily="34" charset="0"/>
              </a:rPr>
              <a:t>duidelijke 'leesrichting' </a:t>
            </a:r>
            <a:r>
              <a:rPr lang="nl-NL" sz="2400" dirty="0">
                <a:solidFill>
                  <a:schemeClr val="tx1">
                    <a:lumMod val="50000"/>
                    <a:lumOff val="50000"/>
                  </a:schemeClr>
                </a:solidFill>
                <a:latin typeface="Arial" panose="020B0604020202020204" pitchFamily="34" charset="0"/>
                <a:cs typeface="Arial" panose="020B0604020202020204" pitchFamily="34" charset="0"/>
              </a:rPr>
              <a:t>en kies per </a:t>
            </a:r>
            <a:r>
              <a:rPr lang="nl-NL" sz="2400" dirty="0">
                <a:solidFill>
                  <a:srgbClr val="FF0000"/>
                </a:solidFill>
                <a:latin typeface="Arial" panose="020B0604020202020204" pitchFamily="34" charset="0"/>
                <a:cs typeface="Arial" panose="020B0604020202020204" pitchFamily="34" charset="0"/>
              </a:rPr>
              <a:t>tekstblok of illustratie één helder thema</a:t>
            </a:r>
            <a:r>
              <a:rPr lang="nl-NL" sz="2400" dirty="0">
                <a:solidFill>
                  <a:schemeClr val="tx1">
                    <a:lumMod val="50000"/>
                    <a:lumOff val="50000"/>
                  </a:schemeClr>
                </a:solidFill>
                <a:latin typeface="Arial" panose="020B0604020202020204" pitchFamily="34" charset="0"/>
                <a:cs typeface="Arial" panose="020B0604020202020204" pitchFamily="34" charset="0"/>
              </a:rPr>
              <a:t>. Je kunt een poster op dit punt goed vergelijken met een bordschema, aangevuld met een flinke dosis tekst.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Verdeel de posterinhoud in drie à vier delen</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Gebruik aparte ruimtes voor </a:t>
            </a:r>
          </a:p>
          <a:p>
            <a:pPr marL="754380" lvl="2"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de probleemstelling/inleiding;</a:t>
            </a:r>
          </a:p>
          <a:p>
            <a:pPr marL="754380" lvl="2"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argumentatie/korte inhoud; </a:t>
            </a:r>
          </a:p>
          <a:p>
            <a:pPr marL="754380" lvl="2"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conclusie</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Gebruik witte ruimtes om de elementen van elkaar te scheiden en pijltjes en nummers om aan te geven in welke volgorde de posterelementen moeten worden gelezen. </a:t>
            </a:r>
          </a:p>
          <a:p>
            <a:pPr marL="377190" indent="-342900">
              <a:buFont typeface="+mj-lt"/>
              <a:buAutoNum type="arabicPeriod"/>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472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54000" y="329615"/>
            <a:ext cx="8435999" cy="659160"/>
          </a:xfrm>
        </p:spPr>
        <p:txBody>
          <a:bodyPr>
            <a:noAutofit/>
          </a:bodyPr>
          <a:lstStyle/>
          <a:p>
            <a:r>
              <a:rPr lang="nl-NL" b="1" dirty="0">
                <a:latin typeface="Arial" panose="020B0604020202020204" pitchFamily="34" charset="0"/>
                <a:cs typeface="Arial" panose="020B0604020202020204" pitchFamily="34" charset="0"/>
              </a:rPr>
              <a:t>Opdracht poster: Checklist</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34591" y="1124744"/>
            <a:ext cx="8629897" cy="5403641"/>
          </a:xfrm>
        </p:spPr>
        <p:txBody>
          <a:bodyPr numCol="2">
            <a:noAutofit/>
          </a:bodyPr>
          <a:lstStyle/>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Alles leesbaar op 1m afstand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Grafisch aantrekkelijkheid, mooie kleurstelling, origineel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poster opvallend op 5 m afstand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hoeveelheid tekst, niet te veel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gebruik van figuren,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heldere doelstelling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conclusies aangegeven, indien van toepassing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duidelijke indeling en vlakverdeling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nodigt de poster uit tot dialoog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hoeveelheid details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afgestemd op doelgroep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algehele verzorging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taalgebruik, woordkeus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correcte spelling	</a:t>
            </a:r>
          </a:p>
          <a:p>
            <a:pPr marL="377190" indent="-3429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kwaliteit mondelinge toelichting, leerling weet meer dan dat er op de poster staat	</a:t>
            </a:r>
          </a:p>
        </p:txBody>
      </p:sp>
    </p:spTree>
    <p:extLst>
      <p:ext uri="{BB962C8B-B14F-4D97-AF65-F5344CB8AC3E}">
        <p14:creationId xmlns:p14="http://schemas.microsoft.com/office/powerpoint/2010/main" val="2620942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179512" y="357443"/>
            <a:ext cx="8712966" cy="659160"/>
          </a:xfrm>
        </p:spPr>
        <p:txBody>
          <a:bodyPr>
            <a:noAutofit/>
          </a:bodyPr>
          <a:lstStyle/>
          <a:p>
            <a:r>
              <a:rPr lang="nl-NL" sz="4400" b="1" dirty="0">
                <a:latin typeface="Arial" panose="020B0604020202020204" pitchFamily="34" charset="0"/>
                <a:cs typeface="Arial" panose="020B0604020202020204" pitchFamily="34" charset="0"/>
              </a:rPr>
              <a:t>Succescriteria IBS-3</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215517" y="1124744"/>
            <a:ext cx="8712966" cy="5544616"/>
          </a:xfrm>
        </p:spPr>
        <p:txBody>
          <a:bodyPr>
            <a:normAutofit/>
          </a:bodyPr>
          <a:lstStyle/>
          <a:p>
            <a:pPr marL="34290" indent="0">
              <a:buNone/>
            </a:pPr>
            <a:r>
              <a:rPr lang="nl-NL" sz="2400" b="1" dirty="0">
                <a:solidFill>
                  <a:schemeClr val="tx1">
                    <a:lumMod val="50000"/>
                    <a:lumOff val="50000"/>
                  </a:schemeClr>
                </a:solidFill>
                <a:highlight>
                  <a:srgbClr val="FFFF00"/>
                </a:highlight>
                <a:latin typeface="Arial" panose="020B0604020202020204" pitchFamily="34" charset="0"/>
                <a:cs typeface="Arial" panose="020B0604020202020204" pitchFamily="34" charset="0"/>
              </a:rPr>
              <a:t>Trede 5</a:t>
            </a:r>
            <a:r>
              <a:rPr lang="nl-NL" sz="2400" b="1" dirty="0">
                <a:solidFill>
                  <a:schemeClr val="tx1">
                    <a:lumMod val="50000"/>
                    <a:lumOff val="50000"/>
                  </a:schemeClr>
                </a:solidFill>
                <a:latin typeface="Arial" panose="020B0604020202020204" pitchFamily="34" charset="0"/>
                <a:cs typeface="Arial" panose="020B0604020202020204" pitchFamily="34" charset="0"/>
              </a:rPr>
              <a:t>: Verbindingszones voor dieren in de stad</a:t>
            </a:r>
          </a:p>
          <a:p>
            <a:pPr marL="34290" indent="0">
              <a:buNone/>
            </a:pPr>
            <a:r>
              <a:rPr lang="nl-NL" sz="2400" dirty="0">
                <a:solidFill>
                  <a:schemeClr val="tx1">
                    <a:lumMod val="50000"/>
                    <a:lumOff val="50000"/>
                  </a:schemeClr>
                </a:solidFill>
                <a:latin typeface="Arial" panose="020B0604020202020204" pitchFamily="34" charset="0"/>
                <a:cs typeface="Arial" panose="020B0604020202020204" pitchFamily="34" charset="0"/>
              </a:rPr>
              <a:t>5.1	Je benoemt de knelpunten die in een stedelijke omgeving voorkomen m.b.t. natuur en water.</a:t>
            </a:r>
          </a:p>
          <a:p>
            <a:pPr marL="34290" indent="0">
              <a:buNone/>
            </a:pPr>
            <a:r>
              <a:rPr lang="nl-NL" sz="2400" dirty="0">
                <a:solidFill>
                  <a:schemeClr val="tx1">
                    <a:lumMod val="50000"/>
                    <a:lumOff val="50000"/>
                  </a:schemeClr>
                </a:solidFill>
                <a:latin typeface="Arial" panose="020B0604020202020204" pitchFamily="34" charset="0"/>
                <a:cs typeface="Arial" panose="020B0604020202020204" pitchFamily="34" charset="0"/>
              </a:rPr>
              <a:t>5.2	Je geeft aanbevelingen waarmee de biodiversiteit en de beleefbaarheid in het stedelijk gebied verhoogd wordt. </a:t>
            </a:r>
          </a:p>
          <a:p>
            <a:pPr marL="34290" indent="0">
              <a:buNone/>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34290" indent="0">
              <a:buNone/>
            </a:pPr>
            <a:r>
              <a:rPr lang="nl-NL" sz="2400" b="1" dirty="0">
                <a:solidFill>
                  <a:schemeClr val="tx1">
                    <a:lumMod val="50000"/>
                    <a:lumOff val="50000"/>
                  </a:schemeClr>
                </a:solidFill>
                <a:highlight>
                  <a:srgbClr val="FFFF00"/>
                </a:highlight>
                <a:latin typeface="Arial" panose="020B0604020202020204" pitchFamily="34" charset="0"/>
                <a:cs typeface="Arial" panose="020B0604020202020204" pitchFamily="34" charset="0"/>
              </a:rPr>
              <a:t>Trede 6 en 11</a:t>
            </a:r>
            <a:r>
              <a:rPr lang="nl-NL" sz="2400" b="1" dirty="0">
                <a:solidFill>
                  <a:schemeClr val="tx1">
                    <a:lumMod val="50000"/>
                    <a:lumOff val="50000"/>
                  </a:schemeClr>
                </a:solidFill>
                <a:latin typeface="Arial" panose="020B0604020202020204" pitchFamily="34" charset="0"/>
                <a:cs typeface="Arial" panose="020B0604020202020204" pitchFamily="34" charset="0"/>
              </a:rPr>
              <a:t>: Bestuur Nederland (gemeente en provincie)</a:t>
            </a:r>
          </a:p>
          <a:p>
            <a:pPr marL="34290" indent="0">
              <a:buNone/>
            </a:pPr>
            <a:r>
              <a:rPr lang="nl-NL" sz="2400" dirty="0">
                <a:solidFill>
                  <a:schemeClr val="tx1">
                    <a:lumMod val="50000"/>
                    <a:lumOff val="50000"/>
                  </a:schemeClr>
                </a:solidFill>
                <a:latin typeface="Arial" panose="020B0604020202020204" pitchFamily="34" charset="0"/>
                <a:cs typeface="Arial" panose="020B0604020202020204" pitchFamily="34" charset="0"/>
              </a:rPr>
              <a:t>6.1	Je legt uit hoe de staatsrechtelijke inrichting van Nederland op hoofdlijnen in elkaar steekt. </a:t>
            </a:r>
          </a:p>
          <a:p>
            <a:pPr marL="34290" indent="0">
              <a:buNone/>
            </a:pPr>
            <a:r>
              <a:rPr lang="nl-NL" sz="2400" dirty="0">
                <a:solidFill>
                  <a:schemeClr val="tx1">
                    <a:lumMod val="50000"/>
                    <a:lumOff val="50000"/>
                  </a:schemeClr>
                </a:solidFill>
                <a:latin typeface="Arial" panose="020B0604020202020204" pitchFamily="34" charset="0"/>
                <a:cs typeface="Arial" panose="020B0604020202020204" pitchFamily="34" charset="0"/>
              </a:rPr>
              <a:t>6.2	Je legt in het algemeen en specifiek voor ons vakgebied uit hoe de wetgeving van Nederland in elkaar steekt. </a:t>
            </a:r>
          </a:p>
          <a:p>
            <a:pPr marL="34290" indent="0">
              <a:buNone/>
            </a:pPr>
            <a:r>
              <a:rPr lang="nl-NL" sz="2400" dirty="0">
                <a:solidFill>
                  <a:schemeClr val="tx1">
                    <a:lumMod val="50000"/>
                    <a:lumOff val="50000"/>
                  </a:schemeClr>
                </a:solidFill>
                <a:latin typeface="Arial" panose="020B0604020202020204" pitchFamily="34" charset="0"/>
                <a:cs typeface="Arial" panose="020B0604020202020204" pitchFamily="34" charset="0"/>
              </a:rPr>
              <a:t>6.3 	Je geeft aan wie verantwoordelijk is (bevoegd gezag) voor de invulling van onze leefruimte. </a:t>
            </a:r>
          </a:p>
          <a:p>
            <a:pPr marL="34290" indent="0">
              <a:buNone/>
            </a:pPr>
            <a:endParaRPr lang="nl-NL" dirty="0"/>
          </a:p>
          <a:p>
            <a:pPr marL="34290" indent="0">
              <a:buNone/>
            </a:pPr>
            <a:endParaRPr lang="nl-NL" dirty="0"/>
          </a:p>
        </p:txBody>
      </p:sp>
    </p:spTree>
    <p:extLst>
      <p:ext uri="{BB962C8B-B14F-4D97-AF65-F5344CB8AC3E}">
        <p14:creationId xmlns:p14="http://schemas.microsoft.com/office/powerpoint/2010/main" val="3448737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Trede 6: Interview inhoud</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298585" y="1124744"/>
            <a:ext cx="8629897" cy="5375813"/>
          </a:xfrm>
        </p:spPr>
        <p:txBody>
          <a:bodyPr>
            <a:noAutofit/>
          </a:bodyPr>
          <a:lstStyle/>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In IBS-3 ben je op zoek gegaan naar wat er geregeld moet worden om een </a:t>
            </a:r>
            <a:r>
              <a:rPr lang="nl-NL" sz="2400" dirty="0">
                <a:solidFill>
                  <a:srgbClr val="FF0000"/>
                </a:solidFill>
                <a:latin typeface="Arial" panose="020B0604020202020204" pitchFamily="34" charset="0"/>
                <a:cs typeface="Arial" panose="020B0604020202020204" pitchFamily="34" charset="0"/>
              </a:rPr>
              <a:t>groen (natuur), rood (bouw/ruimtelijke ordening), blauw (water) of grijs (milieu) project </a:t>
            </a:r>
            <a:r>
              <a:rPr lang="nl-NL" sz="2400" dirty="0">
                <a:solidFill>
                  <a:schemeClr val="tx1">
                    <a:lumMod val="50000"/>
                    <a:lumOff val="50000"/>
                  </a:schemeClr>
                </a:solidFill>
                <a:latin typeface="Arial" panose="020B0604020202020204" pitchFamily="34" charset="0"/>
                <a:cs typeface="Arial" panose="020B0604020202020204" pitchFamily="34" charset="0"/>
              </a:rPr>
              <a:t>van de grond te krijgen vanaf het moment dat er een idee is. </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Dat is het werkveld van het </a:t>
            </a:r>
            <a:r>
              <a:rPr lang="nl-NL" sz="2400" dirty="0">
                <a:solidFill>
                  <a:srgbClr val="FF0000"/>
                </a:solidFill>
                <a:latin typeface="Arial" panose="020B0604020202020204" pitchFamily="34" charset="0"/>
                <a:cs typeface="Arial" panose="020B0604020202020204" pitchFamily="34" charset="0"/>
              </a:rPr>
              <a:t>bestuursrecht</a:t>
            </a:r>
            <a:r>
              <a:rPr lang="nl-NL" sz="2400" dirty="0">
                <a:solidFill>
                  <a:schemeClr val="tx1">
                    <a:lumMod val="50000"/>
                    <a:lumOff val="50000"/>
                  </a:schemeClr>
                </a:solidFill>
                <a:latin typeface="Arial" panose="020B0604020202020204" pitchFamily="34" charset="0"/>
                <a:cs typeface="Arial" panose="020B0604020202020204" pitchFamily="34" charset="0"/>
              </a:rPr>
              <a:t>, als het gaat om de formele weg die inzake vergunningen moet worden afgelegd, in combinatie met de geldende materiele wet-regelgeving van de diverse bestuurslagen: rijk, provincie en gemeente.</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In principe zal het interview gaan over de </a:t>
            </a:r>
            <a:r>
              <a:rPr lang="nl-NL" sz="2400" dirty="0">
                <a:solidFill>
                  <a:srgbClr val="FF0000"/>
                </a:solidFill>
                <a:latin typeface="Arial" panose="020B0604020202020204" pitchFamily="34" charset="0"/>
                <a:cs typeface="Arial" panose="020B0604020202020204" pitchFamily="34" charset="0"/>
              </a:rPr>
              <a:t>behandelde theoriestof</a:t>
            </a:r>
            <a:r>
              <a:rPr lang="nl-NL" sz="2400" dirty="0">
                <a:solidFill>
                  <a:schemeClr val="tx1">
                    <a:lumMod val="50000"/>
                    <a:lumOff val="50000"/>
                  </a:schemeClr>
                </a:solidFill>
                <a:latin typeface="Arial" panose="020B0604020202020204" pitchFamily="34" charset="0"/>
                <a:cs typeface="Arial" panose="020B0604020202020204" pitchFamily="34" charset="0"/>
              </a:rPr>
              <a:t> van de afgelopen periode. De docenten zullen kriskras door de stof gaan. </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Je </a:t>
            </a:r>
            <a:r>
              <a:rPr lang="nl-NL" sz="2400" dirty="0">
                <a:solidFill>
                  <a:srgbClr val="FF0000"/>
                </a:solidFill>
                <a:latin typeface="Arial" panose="020B0604020202020204" pitchFamily="34" charset="0"/>
                <a:cs typeface="Arial" panose="020B0604020202020204" pitchFamily="34" charset="0"/>
              </a:rPr>
              <a:t>poster</a:t>
            </a:r>
            <a:r>
              <a:rPr lang="nl-NL" sz="2400" dirty="0">
                <a:solidFill>
                  <a:schemeClr val="tx1">
                    <a:lumMod val="50000"/>
                    <a:lumOff val="50000"/>
                  </a:schemeClr>
                </a:solidFill>
                <a:latin typeface="Arial" panose="020B0604020202020204" pitchFamily="34" charset="0"/>
                <a:cs typeface="Arial" panose="020B0604020202020204" pitchFamily="34" charset="0"/>
              </a:rPr>
              <a:t> dient als aanleiding voor het gesprek.</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Duurt ca. 15 minuten, afgenomen door Saman en Heidy</a:t>
            </a:r>
          </a:p>
          <a:p>
            <a:pPr marL="491490" indent="-457200">
              <a:buFont typeface="+mj-lt"/>
              <a:buAutoNum type="arabicPeriod"/>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491490" indent="-457200">
              <a:buFont typeface="+mj-lt"/>
              <a:buAutoNum type="arabicPeriod"/>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491490" indent="-457200">
              <a:buFont typeface="+mj-lt"/>
              <a:buAutoNum type="arabicPeriod"/>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954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201637" y="249560"/>
            <a:ext cx="8629897" cy="659160"/>
          </a:xfrm>
        </p:spPr>
        <p:txBody>
          <a:bodyPr>
            <a:noAutofit/>
          </a:bodyPr>
          <a:lstStyle/>
          <a:p>
            <a:r>
              <a:rPr lang="nl-NL" sz="4400" b="1" dirty="0">
                <a:latin typeface="Arial" panose="020B0604020202020204" pitchFamily="34" charset="0"/>
                <a:cs typeface="Arial" panose="020B0604020202020204" pitchFamily="34" charset="0"/>
              </a:rPr>
              <a:t>Trede 6: Interview onderwerpen</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108230" y="1052736"/>
            <a:ext cx="8834859" cy="5699720"/>
          </a:xfrm>
        </p:spPr>
        <p:txBody>
          <a:bodyPr numCol="2">
            <a:noAutofit/>
          </a:bodyPr>
          <a:lstStyle/>
          <a:p>
            <a:r>
              <a:rPr lang="nl-NL" sz="2400" dirty="0">
                <a:solidFill>
                  <a:schemeClr val="tx1">
                    <a:lumMod val="50000"/>
                    <a:lumOff val="50000"/>
                  </a:schemeClr>
                </a:solidFill>
                <a:latin typeface="Arial" panose="020B0604020202020204" pitchFamily="34" charset="0"/>
                <a:cs typeface="Arial" panose="020B0604020202020204" pitchFamily="34" charset="0"/>
              </a:rPr>
              <a:t>Rechts- en gedragsregels</a:t>
            </a:r>
          </a:p>
          <a:p>
            <a:r>
              <a:rPr lang="nl-NL" sz="2400" dirty="0">
                <a:solidFill>
                  <a:schemeClr val="tx1">
                    <a:lumMod val="50000"/>
                    <a:lumOff val="50000"/>
                  </a:schemeClr>
                </a:solidFill>
                <a:latin typeface="Arial" panose="020B0604020202020204" pitchFamily="34" charset="0"/>
                <a:cs typeface="Arial" panose="020B0604020202020204" pitchFamily="34" charset="0"/>
              </a:rPr>
              <a:t>Indeling van het recht</a:t>
            </a:r>
          </a:p>
          <a:p>
            <a:r>
              <a:rPr lang="nl-NL" sz="2400" dirty="0">
                <a:solidFill>
                  <a:schemeClr val="tx1">
                    <a:lumMod val="50000"/>
                    <a:lumOff val="50000"/>
                  </a:schemeClr>
                </a:solidFill>
                <a:latin typeface="Arial" panose="020B0604020202020204" pitchFamily="34" charset="0"/>
                <a:cs typeface="Arial" panose="020B0604020202020204" pitchFamily="34" charset="0"/>
              </a:rPr>
              <a:t>Rechtsbronnen</a:t>
            </a:r>
          </a:p>
          <a:p>
            <a:r>
              <a:rPr lang="nl-NL" sz="2400" dirty="0">
                <a:solidFill>
                  <a:schemeClr val="tx1">
                    <a:lumMod val="50000"/>
                    <a:lumOff val="50000"/>
                  </a:schemeClr>
                </a:solidFill>
                <a:latin typeface="Arial" panose="020B0604020202020204" pitchFamily="34" charset="0"/>
                <a:cs typeface="Arial" panose="020B0604020202020204" pitchFamily="34" charset="0"/>
              </a:rPr>
              <a:t>Staatsrecht</a:t>
            </a:r>
          </a:p>
          <a:p>
            <a:r>
              <a:rPr lang="nl-NL" sz="2400" dirty="0">
                <a:solidFill>
                  <a:schemeClr val="tx1">
                    <a:lumMod val="50000"/>
                    <a:lumOff val="50000"/>
                  </a:schemeClr>
                </a:solidFill>
                <a:latin typeface="Arial" panose="020B0604020202020204" pitchFamily="34" charset="0"/>
                <a:cs typeface="Arial" panose="020B0604020202020204" pitchFamily="34" charset="0"/>
              </a:rPr>
              <a:t>Staatsinrichting</a:t>
            </a:r>
          </a:p>
          <a:p>
            <a:r>
              <a:rPr lang="nl-NL" sz="2400" dirty="0">
                <a:solidFill>
                  <a:schemeClr val="tx1">
                    <a:lumMod val="50000"/>
                    <a:lumOff val="50000"/>
                  </a:schemeClr>
                </a:solidFill>
                <a:latin typeface="Arial" panose="020B0604020202020204" pitchFamily="34" charset="0"/>
                <a:cs typeface="Arial" panose="020B0604020202020204" pitchFamily="34" charset="0"/>
              </a:rPr>
              <a:t>Rollen  burgemeester-raad-wethouders e.d.</a:t>
            </a:r>
          </a:p>
          <a:p>
            <a:r>
              <a:rPr lang="nl-NL" sz="2400" dirty="0">
                <a:solidFill>
                  <a:schemeClr val="tx1">
                    <a:lumMod val="50000"/>
                    <a:lumOff val="50000"/>
                  </a:schemeClr>
                </a:solidFill>
                <a:latin typeface="Arial" panose="020B0604020202020204" pitchFamily="34" charset="0"/>
                <a:cs typeface="Arial" panose="020B0604020202020204" pitchFamily="34" charset="0"/>
              </a:rPr>
              <a:t>Grondwet</a:t>
            </a:r>
          </a:p>
          <a:p>
            <a:r>
              <a:rPr lang="nl-NL" sz="2400" dirty="0">
                <a:solidFill>
                  <a:schemeClr val="tx1">
                    <a:lumMod val="50000"/>
                    <a:lumOff val="50000"/>
                  </a:schemeClr>
                </a:solidFill>
                <a:latin typeface="Arial" panose="020B0604020202020204" pitchFamily="34" charset="0"/>
                <a:cs typeface="Arial" panose="020B0604020202020204" pitchFamily="34" charset="0"/>
              </a:rPr>
              <a:t>Territoriale en functionele decentralisatie</a:t>
            </a:r>
          </a:p>
          <a:p>
            <a:r>
              <a:rPr lang="nl-NL" sz="2400" dirty="0">
                <a:solidFill>
                  <a:schemeClr val="tx1">
                    <a:lumMod val="50000"/>
                    <a:lumOff val="50000"/>
                  </a:schemeClr>
                </a:solidFill>
                <a:latin typeface="Arial" panose="020B0604020202020204" pitchFamily="34" charset="0"/>
                <a:cs typeface="Arial" panose="020B0604020202020204" pitchFamily="34" charset="0"/>
              </a:rPr>
              <a:t>Relatie tussen staatsrecht en natuur- en milieurecht</a:t>
            </a:r>
          </a:p>
          <a:p>
            <a:r>
              <a:rPr lang="nl-NL" sz="2400" dirty="0">
                <a:solidFill>
                  <a:schemeClr val="tx1">
                    <a:lumMod val="50000"/>
                    <a:lumOff val="50000"/>
                  </a:schemeClr>
                </a:solidFill>
                <a:latin typeface="Arial" panose="020B0604020202020204" pitchFamily="34" charset="0"/>
                <a:cs typeface="Arial" panose="020B0604020202020204" pitchFamily="34" charset="0"/>
              </a:rPr>
              <a:t>Strafrecht</a:t>
            </a:r>
          </a:p>
          <a:p>
            <a:endParaRPr lang="nl-NL" sz="2400" dirty="0">
              <a:solidFill>
                <a:schemeClr val="tx1">
                  <a:lumMod val="50000"/>
                  <a:lumOff val="50000"/>
                </a:schemeClr>
              </a:solidFill>
              <a:latin typeface="Arial" panose="020B0604020202020204" pitchFamily="34" charset="0"/>
              <a:cs typeface="Arial" panose="020B0604020202020204" pitchFamily="34" charset="0"/>
            </a:endParaRPr>
          </a:p>
          <a:p>
            <a:r>
              <a:rPr lang="nl-NL" sz="2400" dirty="0">
                <a:solidFill>
                  <a:schemeClr val="tx1">
                    <a:lumMod val="50000"/>
                    <a:lumOff val="50000"/>
                  </a:schemeClr>
                </a:solidFill>
                <a:latin typeface="Arial" panose="020B0604020202020204" pitchFamily="34" charset="0"/>
                <a:cs typeface="Arial" panose="020B0604020202020204" pitchFamily="34" charset="0"/>
              </a:rPr>
              <a:t>Rechterlijke macht en Openbaar Ministerie</a:t>
            </a:r>
          </a:p>
          <a:p>
            <a:r>
              <a:rPr lang="nl-NL" sz="2400" dirty="0">
                <a:solidFill>
                  <a:schemeClr val="tx1">
                    <a:lumMod val="50000"/>
                    <a:lumOff val="50000"/>
                  </a:schemeClr>
                </a:solidFill>
                <a:latin typeface="Arial" panose="020B0604020202020204" pitchFamily="34" charset="0"/>
                <a:cs typeface="Arial" panose="020B0604020202020204" pitchFamily="34" charset="0"/>
              </a:rPr>
              <a:t>Strafrecht en omgevingsrecht</a:t>
            </a:r>
          </a:p>
          <a:p>
            <a:r>
              <a:rPr lang="nl-NL" sz="2400" dirty="0">
                <a:solidFill>
                  <a:schemeClr val="tx1">
                    <a:lumMod val="50000"/>
                    <a:lumOff val="50000"/>
                  </a:schemeClr>
                </a:solidFill>
                <a:latin typeface="Arial" panose="020B0604020202020204" pitchFamily="34" charset="0"/>
                <a:cs typeface="Arial" panose="020B0604020202020204" pitchFamily="34" charset="0"/>
              </a:rPr>
              <a:t>Privaatrecht (materieel-formeel)</a:t>
            </a:r>
          </a:p>
          <a:p>
            <a:r>
              <a:rPr lang="nl-NL" sz="2400" dirty="0">
                <a:solidFill>
                  <a:schemeClr val="tx1">
                    <a:lumMod val="50000"/>
                    <a:lumOff val="50000"/>
                  </a:schemeClr>
                </a:solidFill>
                <a:latin typeface="Arial" panose="020B0604020202020204" pitchFamily="34" charset="0"/>
                <a:cs typeface="Arial" panose="020B0604020202020204" pitchFamily="34" charset="0"/>
              </a:rPr>
              <a:t>Privaat- en omgevingsrecht</a:t>
            </a:r>
          </a:p>
          <a:p>
            <a:r>
              <a:rPr lang="nl-NL" sz="2400" dirty="0">
                <a:solidFill>
                  <a:schemeClr val="tx1">
                    <a:lumMod val="50000"/>
                    <a:lumOff val="50000"/>
                  </a:schemeClr>
                </a:solidFill>
                <a:latin typeface="Arial" panose="020B0604020202020204" pitchFamily="34" charset="0"/>
                <a:cs typeface="Arial" panose="020B0604020202020204" pitchFamily="34" charset="0"/>
              </a:rPr>
              <a:t>Bestuursrecht</a:t>
            </a:r>
          </a:p>
          <a:p>
            <a:r>
              <a:rPr lang="nl-NL" sz="2400" dirty="0">
                <a:solidFill>
                  <a:schemeClr val="tx1">
                    <a:lumMod val="50000"/>
                    <a:lumOff val="50000"/>
                  </a:schemeClr>
                </a:solidFill>
                <a:latin typeface="Arial" panose="020B0604020202020204" pitchFamily="34" charset="0"/>
                <a:cs typeface="Arial" panose="020B0604020202020204" pitchFamily="34" charset="0"/>
              </a:rPr>
              <a:t>Algemene wet bestuursrecht</a:t>
            </a:r>
          </a:p>
          <a:p>
            <a:r>
              <a:rPr lang="nl-NL" sz="2400" dirty="0">
                <a:solidFill>
                  <a:schemeClr val="tx1">
                    <a:lumMod val="50000"/>
                    <a:lumOff val="50000"/>
                  </a:schemeClr>
                </a:solidFill>
                <a:latin typeface="Arial" panose="020B0604020202020204" pitchFamily="34" charset="0"/>
                <a:cs typeface="Arial" panose="020B0604020202020204" pitchFamily="34" charset="0"/>
              </a:rPr>
              <a:t>Algemene beginselen van behoorlijk bestuur</a:t>
            </a:r>
          </a:p>
          <a:p>
            <a:r>
              <a:rPr lang="nl-NL" sz="2400" dirty="0">
                <a:solidFill>
                  <a:schemeClr val="tx1">
                    <a:lumMod val="50000"/>
                    <a:lumOff val="50000"/>
                  </a:schemeClr>
                </a:solidFill>
                <a:latin typeface="Arial" panose="020B0604020202020204" pitchFamily="34" charset="0"/>
                <a:cs typeface="Arial" panose="020B0604020202020204" pitchFamily="34" charset="0"/>
              </a:rPr>
              <a:t>Rechtsbescherming burger</a:t>
            </a:r>
          </a:p>
          <a:p>
            <a:r>
              <a:rPr lang="nl-NL" sz="2400" dirty="0">
                <a:solidFill>
                  <a:schemeClr val="tx1">
                    <a:lumMod val="50000"/>
                    <a:lumOff val="50000"/>
                  </a:schemeClr>
                </a:solidFill>
                <a:latin typeface="Arial" panose="020B0604020202020204" pitchFamily="34" charset="0"/>
                <a:cs typeface="Arial" panose="020B0604020202020204" pitchFamily="34" charset="0"/>
              </a:rPr>
              <a:t>Relatie bestuursrecht en omgevingsrecht</a:t>
            </a:r>
          </a:p>
          <a:p>
            <a:pPr lvl="3"/>
            <a:endParaRPr lang="nl-NL" sz="18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664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23541-A9ED-4494-824B-4D51D596FB6F}"/>
              </a:ext>
            </a:extLst>
          </p:cNvPr>
          <p:cNvSpPr>
            <a:spLocks noGrp="1"/>
          </p:cNvSpPr>
          <p:nvPr>
            <p:ph type="title"/>
          </p:nvPr>
        </p:nvSpPr>
        <p:spPr>
          <a:xfrm>
            <a:off x="395536" y="609600"/>
            <a:ext cx="7868354" cy="803176"/>
          </a:xfrm>
        </p:spPr>
        <p:txBody>
          <a:bodyPr>
            <a:normAutofit/>
          </a:bodyPr>
          <a:lstStyle/>
          <a:p>
            <a:r>
              <a:rPr lang="nl-NL" sz="4400" b="1" dirty="0">
                <a:latin typeface="Arial" panose="020B0604020202020204" pitchFamily="34" charset="0"/>
                <a:cs typeface="Arial" panose="020B0604020202020204" pitchFamily="34" charset="0"/>
              </a:rPr>
              <a:t>Hoe verder?</a:t>
            </a:r>
          </a:p>
        </p:txBody>
      </p:sp>
      <p:sp>
        <p:nvSpPr>
          <p:cNvPr id="3" name="Tijdelijke aanduiding voor inhoud 2">
            <a:extLst>
              <a:ext uri="{FF2B5EF4-FFF2-40B4-BE49-F238E27FC236}">
                <a16:creationId xmlns:a16="http://schemas.microsoft.com/office/drawing/2014/main" id="{E488E7FE-3740-4253-88B9-48B3A09FB106}"/>
              </a:ext>
            </a:extLst>
          </p:cNvPr>
          <p:cNvSpPr>
            <a:spLocks noGrp="1"/>
          </p:cNvSpPr>
          <p:nvPr>
            <p:ph idx="1"/>
          </p:nvPr>
        </p:nvSpPr>
        <p:spPr>
          <a:xfrm>
            <a:off x="357995" y="2553106"/>
            <a:ext cx="8568952" cy="4015686"/>
          </a:xfrm>
        </p:spPr>
        <p:txBody>
          <a:bodyPr>
            <a:noAutofit/>
          </a:bodyPr>
          <a:lstStyle/>
          <a:p>
            <a:pPr marL="34290" indent="0">
              <a:buNone/>
            </a:pPr>
            <a:r>
              <a:rPr lang="nl-NL" sz="2400" dirty="0">
                <a:solidFill>
                  <a:schemeClr val="tx1">
                    <a:lumMod val="50000"/>
                    <a:lumOff val="50000"/>
                  </a:schemeClr>
                </a:solidFill>
                <a:latin typeface="Arial" panose="020B0604020202020204" pitchFamily="34" charset="0"/>
                <a:cs typeface="Arial" panose="020B0604020202020204" pitchFamily="34" charset="0"/>
              </a:rPr>
              <a:t>Vragen? Alles duidelijk?</a:t>
            </a:r>
          </a:p>
          <a:p>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34290" indent="0">
              <a:buNone/>
            </a:pPr>
            <a:r>
              <a:rPr lang="nl-NL" sz="2400" b="1" dirty="0" err="1">
                <a:solidFill>
                  <a:schemeClr val="tx1">
                    <a:lumMod val="50000"/>
                    <a:lumOff val="50000"/>
                  </a:schemeClr>
                </a:solidFill>
                <a:latin typeface="Arial" panose="020B0604020202020204" pitchFamily="34" charset="0"/>
                <a:cs typeface="Arial" panose="020B0604020202020204" pitchFamily="34" charset="0"/>
              </a:rPr>
              <a:t>Toetsweek</a:t>
            </a:r>
            <a:r>
              <a:rPr lang="nl-NL" sz="2400" b="1" dirty="0">
                <a:solidFill>
                  <a:schemeClr val="tx1">
                    <a:lumMod val="50000"/>
                    <a:lumOff val="50000"/>
                  </a:schemeClr>
                </a:solidFill>
                <a:latin typeface="Arial" panose="020B0604020202020204" pitchFamily="34" charset="0"/>
                <a:cs typeface="Arial" panose="020B0604020202020204" pitchFamily="34" charset="0"/>
              </a:rPr>
              <a:t> </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Interview op basis van poster</a:t>
            </a:r>
          </a:p>
          <a:p>
            <a:pPr marL="491490" indent="-457200">
              <a:buFont typeface="+mj-lt"/>
              <a:buAutoNum type="arabicPeriod"/>
            </a:pPr>
            <a:r>
              <a:rPr lang="nl-NL" sz="2400" u="sng" dirty="0">
                <a:solidFill>
                  <a:schemeClr val="tx1">
                    <a:lumMod val="50000"/>
                    <a:lumOff val="50000"/>
                  </a:schemeClr>
                </a:solidFill>
                <a:latin typeface="Arial" panose="020B0604020202020204" pitchFamily="34" charset="0"/>
                <a:cs typeface="Arial" panose="020B0604020202020204" pitchFamily="34" charset="0"/>
              </a:rPr>
              <a:t>Beoordeling</a:t>
            </a:r>
          </a:p>
          <a:p>
            <a:pPr lvl="2"/>
            <a:r>
              <a:rPr lang="nl-NL" sz="2400" dirty="0">
                <a:solidFill>
                  <a:schemeClr val="tx1">
                    <a:lumMod val="50000"/>
                    <a:lumOff val="50000"/>
                  </a:schemeClr>
                </a:solidFill>
                <a:latin typeface="Arial" panose="020B0604020202020204" pitchFamily="34" charset="0"/>
                <a:cs typeface="Arial" panose="020B0604020202020204" pitchFamily="34" charset="0"/>
              </a:rPr>
              <a:t>Poster				50%</a:t>
            </a:r>
          </a:p>
          <a:p>
            <a:pPr lvl="2"/>
            <a:r>
              <a:rPr lang="nl-NL" sz="2400" dirty="0">
                <a:solidFill>
                  <a:schemeClr val="tx1">
                    <a:lumMod val="50000"/>
                    <a:lumOff val="50000"/>
                  </a:schemeClr>
                </a:solidFill>
                <a:latin typeface="Arial" panose="020B0604020202020204" pitchFamily="34" charset="0"/>
                <a:cs typeface="Arial" panose="020B0604020202020204" pitchFamily="34" charset="0"/>
              </a:rPr>
              <a:t>Interview				50%</a:t>
            </a:r>
          </a:p>
          <a:p>
            <a:pPr lvl="2"/>
            <a:r>
              <a:rPr lang="nl-NL" sz="2400" dirty="0">
                <a:solidFill>
                  <a:schemeClr val="tx1">
                    <a:lumMod val="50000"/>
                    <a:lumOff val="50000"/>
                  </a:schemeClr>
                </a:solidFill>
                <a:latin typeface="Arial" panose="020B0604020202020204" pitchFamily="34" charset="0"/>
                <a:cs typeface="Arial" panose="020B0604020202020204" pitchFamily="34" charset="0"/>
              </a:rPr>
              <a:t>Eindtoets onderdeel 2	100%</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Planning in teams: Bekijken inschrijvingen (di., do. en vr.)</a:t>
            </a:r>
          </a:p>
        </p:txBody>
      </p:sp>
      <p:pic>
        <p:nvPicPr>
          <p:cNvPr id="4" name="Afbeelding 3">
            <a:extLst>
              <a:ext uri="{FF2B5EF4-FFF2-40B4-BE49-F238E27FC236}">
                <a16:creationId xmlns:a16="http://schemas.microsoft.com/office/drawing/2014/main" id="{CC72E24E-4F67-4716-BD97-7A58B60FE20A}"/>
              </a:ext>
            </a:extLst>
          </p:cNvPr>
          <p:cNvPicPr>
            <a:picLocks noChangeAspect="1"/>
          </p:cNvPicPr>
          <p:nvPr/>
        </p:nvPicPr>
        <p:blipFill>
          <a:blip r:embed="rId2"/>
          <a:stretch>
            <a:fillRect/>
          </a:stretch>
        </p:blipFill>
        <p:spPr>
          <a:xfrm>
            <a:off x="3886387" y="260648"/>
            <a:ext cx="5040560" cy="2747106"/>
          </a:xfrm>
          <a:prstGeom prst="rect">
            <a:avLst/>
          </a:prstGeom>
        </p:spPr>
      </p:pic>
    </p:spTree>
    <p:extLst>
      <p:ext uri="{BB962C8B-B14F-4D97-AF65-F5344CB8AC3E}">
        <p14:creationId xmlns:p14="http://schemas.microsoft.com/office/powerpoint/2010/main" val="294478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Trede 5: Verspreidingskaart</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34591" y="1124744"/>
            <a:ext cx="8629897" cy="5544616"/>
          </a:xfrm>
        </p:spPr>
        <p:txBody>
          <a:bodyPr>
            <a:noAutofit/>
          </a:bodyPr>
          <a:lstStyle/>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Kies dwars door je dorp één goede verbindingszone voor de </a:t>
            </a:r>
            <a:r>
              <a:rPr lang="nl-NL" sz="2400" dirty="0">
                <a:solidFill>
                  <a:srgbClr val="FF0000"/>
                </a:solidFill>
                <a:latin typeface="Arial" panose="020B0604020202020204" pitchFamily="34" charset="0"/>
                <a:cs typeface="Arial" panose="020B0604020202020204" pitchFamily="34" charset="0"/>
              </a:rPr>
              <a:t>bunzing</a:t>
            </a:r>
            <a:r>
              <a:rPr lang="nl-NL" sz="2400" dirty="0">
                <a:solidFill>
                  <a:schemeClr val="tx1">
                    <a:lumMod val="50000"/>
                    <a:lumOff val="50000"/>
                  </a:schemeClr>
                </a:solidFill>
                <a:latin typeface="Arial" panose="020B0604020202020204" pitchFamily="34" charset="0"/>
                <a:cs typeface="Arial" panose="020B0604020202020204" pitchFamily="34" charset="0"/>
              </a:rPr>
              <a:t> (of een ander dier). Teken deze op de eerste kaart met een gekleurde lijn. </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De </a:t>
            </a:r>
            <a:r>
              <a:rPr lang="nl-NL" sz="2400" dirty="0">
                <a:solidFill>
                  <a:srgbClr val="FF0000"/>
                </a:solidFill>
                <a:latin typeface="Arial" panose="020B0604020202020204" pitchFamily="34" charset="0"/>
                <a:cs typeface="Arial" panose="020B0604020202020204" pitchFamily="34" charset="0"/>
              </a:rPr>
              <a:t>route</a:t>
            </a:r>
            <a:r>
              <a:rPr lang="nl-NL" sz="2400" dirty="0">
                <a:solidFill>
                  <a:schemeClr val="tx1">
                    <a:lumMod val="50000"/>
                    <a:lumOff val="50000"/>
                  </a:schemeClr>
                </a:solidFill>
                <a:latin typeface="Arial" panose="020B0604020202020204" pitchFamily="34" charset="0"/>
                <a:cs typeface="Arial" panose="020B0604020202020204" pitchFamily="34" charset="0"/>
              </a:rPr>
              <a:t> moet door het dorp of de stad lopen en niet erlangs of slechts door een klein hoekje van jouw locatie. Gebruik gekleurde lijnen. </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Doe dit vanuit een kerngebied buiten het dorp/stad en zo door je onderzoeksgebied naar een nieuw gebied elders buiten het dorp.</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Ga op verkenning naar buiten. Vergelijk de kaart van de website met de situatie buiten. </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Controleer hoe de situatie in het veld is voor de bunzing (of een ander dier), beschrijf bij de kaart hoe de verbindingszone er uitziet en welke </a:t>
            </a:r>
            <a:r>
              <a:rPr lang="nl-NL" sz="2400" dirty="0">
                <a:solidFill>
                  <a:srgbClr val="FF0000"/>
                </a:solidFill>
                <a:latin typeface="Arial" panose="020B0604020202020204" pitchFamily="34" charset="0"/>
                <a:cs typeface="Arial" panose="020B0604020202020204" pitchFamily="34" charset="0"/>
              </a:rPr>
              <a:t>kerngebieden</a:t>
            </a:r>
            <a:r>
              <a:rPr lang="nl-NL" sz="2400" dirty="0">
                <a:solidFill>
                  <a:schemeClr val="tx1">
                    <a:lumMod val="50000"/>
                    <a:lumOff val="50000"/>
                  </a:schemeClr>
                </a:solidFill>
                <a:latin typeface="Arial" panose="020B0604020202020204" pitchFamily="34" charset="0"/>
                <a:cs typeface="Arial" panose="020B0604020202020204" pitchFamily="34" charset="0"/>
              </a:rPr>
              <a:t> met elkaar worden </a:t>
            </a:r>
            <a:r>
              <a:rPr lang="nl-NL" sz="2400" dirty="0">
                <a:solidFill>
                  <a:srgbClr val="FF0000"/>
                </a:solidFill>
                <a:latin typeface="Arial" panose="020B0604020202020204" pitchFamily="34" charset="0"/>
                <a:cs typeface="Arial" panose="020B0604020202020204" pitchFamily="34" charset="0"/>
              </a:rPr>
              <a:t>verbonden.</a:t>
            </a:r>
          </a:p>
          <a:p>
            <a:pPr marL="491490" indent="-457200">
              <a:buFont typeface="+mj-lt"/>
              <a:buAutoNum type="arabicPeriod"/>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lvl="3"/>
            <a:endParaRPr lang="nl-NL" sz="18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582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Trede 6: Gemeente bestuur</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34591" y="1124744"/>
            <a:ext cx="8629897" cy="5544616"/>
          </a:xfrm>
        </p:spPr>
        <p:txBody>
          <a:bodyPr>
            <a:noAutofit/>
          </a:bodyPr>
          <a:lstStyle/>
          <a:p>
            <a:r>
              <a:rPr lang="nl-NL" sz="2400" dirty="0">
                <a:solidFill>
                  <a:schemeClr val="tx1">
                    <a:lumMod val="50000"/>
                    <a:lumOff val="50000"/>
                  </a:schemeClr>
                </a:solidFill>
                <a:latin typeface="Arial" panose="020B0604020202020204" pitchFamily="34" charset="0"/>
                <a:cs typeface="Arial" panose="020B0604020202020204" pitchFamily="34" charset="0"/>
              </a:rPr>
              <a:t>In het verleden zijn keuzes gemaakt die je terug ziet in de </a:t>
            </a:r>
            <a:r>
              <a:rPr lang="nl-NL" sz="2400" dirty="0">
                <a:solidFill>
                  <a:srgbClr val="FF0000"/>
                </a:solidFill>
                <a:latin typeface="Arial" panose="020B0604020202020204" pitchFamily="34" charset="0"/>
                <a:cs typeface="Arial" panose="020B0604020202020204" pitchFamily="34" charset="0"/>
              </a:rPr>
              <a:t>groene-blauwe dooradering</a:t>
            </a:r>
            <a:r>
              <a:rPr lang="nl-NL" sz="2400" dirty="0">
                <a:solidFill>
                  <a:schemeClr val="tx1">
                    <a:lumMod val="50000"/>
                    <a:lumOff val="50000"/>
                  </a:schemeClr>
                </a:solidFill>
                <a:latin typeface="Arial" panose="020B0604020202020204" pitchFamily="34" charset="0"/>
                <a:cs typeface="Arial" panose="020B0604020202020204" pitchFamily="34" charset="0"/>
              </a:rPr>
              <a:t>. </a:t>
            </a:r>
          </a:p>
          <a:p>
            <a:r>
              <a:rPr lang="nl-NL" sz="2400" dirty="0">
                <a:solidFill>
                  <a:schemeClr val="tx1">
                    <a:lumMod val="50000"/>
                    <a:lumOff val="50000"/>
                  </a:schemeClr>
                </a:solidFill>
                <a:latin typeface="Arial" panose="020B0604020202020204" pitchFamily="34" charset="0"/>
                <a:cs typeface="Arial" panose="020B0604020202020204" pitchFamily="34" charset="0"/>
              </a:rPr>
              <a:t>Er staan vast nog allerlei </a:t>
            </a:r>
            <a:r>
              <a:rPr lang="nl-NL" sz="2400" dirty="0">
                <a:solidFill>
                  <a:srgbClr val="FF0000"/>
                </a:solidFill>
                <a:latin typeface="Arial" panose="020B0604020202020204" pitchFamily="34" charset="0"/>
                <a:cs typeface="Arial" panose="020B0604020202020204" pitchFamily="34" charset="0"/>
              </a:rPr>
              <a:t>plannen</a:t>
            </a:r>
            <a:r>
              <a:rPr lang="nl-NL" sz="2400" dirty="0">
                <a:solidFill>
                  <a:schemeClr val="tx1">
                    <a:lumMod val="50000"/>
                    <a:lumOff val="50000"/>
                  </a:schemeClr>
                </a:solidFill>
                <a:latin typeface="Arial" panose="020B0604020202020204" pitchFamily="34" charset="0"/>
                <a:cs typeface="Arial" panose="020B0604020202020204" pitchFamily="34" charset="0"/>
              </a:rPr>
              <a:t> op til voor de </a:t>
            </a:r>
            <a:r>
              <a:rPr lang="nl-NL" sz="2400" dirty="0">
                <a:solidFill>
                  <a:srgbClr val="FF0000"/>
                </a:solidFill>
                <a:latin typeface="Arial" panose="020B0604020202020204" pitchFamily="34" charset="0"/>
                <a:cs typeface="Arial" panose="020B0604020202020204" pitchFamily="34" charset="0"/>
              </a:rPr>
              <a:t>toekomst</a:t>
            </a:r>
            <a:r>
              <a:rPr lang="nl-NL" sz="2400" dirty="0">
                <a:solidFill>
                  <a:schemeClr val="tx1">
                    <a:lumMod val="50000"/>
                    <a:lumOff val="50000"/>
                  </a:schemeClr>
                </a:solidFill>
                <a:latin typeface="Arial" panose="020B0604020202020204" pitchFamily="34" charset="0"/>
                <a:cs typeface="Arial" panose="020B0604020202020204" pitchFamily="34" charset="0"/>
              </a:rPr>
              <a:t>. Wie maakt al die plannen, bespreekt ze en laat ze uitvoeren? Voor een heel groot deel is dit een taak van de gemeente. </a:t>
            </a:r>
          </a:p>
          <a:p>
            <a:r>
              <a:rPr lang="nl-NL" sz="2400" dirty="0">
                <a:solidFill>
                  <a:schemeClr val="tx1">
                    <a:lumMod val="50000"/>
                    <a:lumOff val="50000"/>
                  </a:schemeClr>
                </a:solidFill>
                <a:latin typeface="Arial" panose="020B0604020202020204" pitchFamily="34" charset="0"/>
                <a:cs typeface="Arial" panose="020B0604020202020204" pitchFamily="34" charset="0"/>
              </a:rPr>
              <a:t>In deze trede zoom je in op de </a:t>
            </a:r>
            <a:r>
              <a:rPr lang="nl-NL" sz="2400" dirty="0">
                <a:solidFill>
                  <a:srgbClr val="FF0000"/>
                </a:solidFill>
                <a:latin typeface="Arial" panose="020B0604020202020204" pitchFamily="34" charset="0"/>
                <a:cs typeface="Arial" panose="020B0604020202020204" pitchFamily="34" charset="0"/>
              </a:rPr>
              <a:t>plannenmakers en uitvoerders </a:t>
            </a:r>
            <a:r>
              <a:rPr lang="nl-NL" sz="2400" dirty="0">
                <a:solidFill>
                  <a:schemeClr val="tx1">
                    <a:lumMod val="50000"/>
                    <a:lumOff val="50000"/>
                  </a:schemeClr>
                </a:solidFill>
                <a:latin typeface="Arial" panose="020B0604020202020204" pitchFamily="34" charset="0"/>
                <a:cs typeface="Arial" panose="020B0604020202020204" pitchFamily="34" charset="0"/>
              </a:rPr>
              <a:t>binnen de gemeente.</a:t>
            </a:r>
          </a:p>
          <a:p>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34290" indent="0">
              <a:buNone/>
            </a:pPr>
            <a:r>
              <a:rPr lang="nl-NL" sz="2400" b="1" dirty="0">
                <a:solidFill>
                  <a:schemeClr val="tx1">
                    <a:lumMod val="50000"/>
                    <a:lumOff val="50000"/>
                  </a:schemeClr>
                </a:solidFill>
                <a:latin typeface="Arial" panose="020B0604020202020204" pitchFamily="34" charset="0"/>
                <a:cs typeface="Arial" panose="020B0604020202020204" pitchFamily="34" charset="0"/>
              </a:rPr>
              <a:t>Doelstelling:</a:t>
            </a:r>
          </a:p>
          <a:p>
            <a:r>
              <a:rPr lang="nl-NL" sz="2400" dirty="0">
                <a:solidFill>
                  <a:schemeClr val="tx1">
                    <a:lumMod val="50000"/>
                    <a:lumOff val="50000"/>
                  </a:schemeClr>
                </a:solidFill>
                <a:latin typeface="Arial" panose="020B0604020202020204" pitchFamily="34" charset="0"/>
                <a:cs typeface="Arial" panose="020B0604020202020204" pitchFamily="34" charset="0"/>
              </a:rPr>
              <a:t>Na het maken van de trede heb je een goed beeld van het bestuur op gemeentelijk niveau binnen een gemeente naar keuze.</a:t>
            </a:r>
          </a:p>
          <a:p>
            <a:pPr marL="34290" indent="0">
              <a:buNone/>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8383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Trede 11: Provincie bestuur</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34591" y="1016603"/>
            <a:ext cx="8629897" cy="5652757"/>
          </a:xfrm>
        </p:spPr>
        <p:txBody>
          <a:bodyPr>
            <a:noAutofit/>
          </a:bodyPr>
          <a:lstStyle/>
          <a:p>
            <a:r>
              <a:rPr lang="nl-NL" sz="2400" dirty="0">
                <a:solidFill>
                  <a:schemeClr val="tx1">
                    <a:lumMod val="50000"/>
                    <a:lumOff val="50000"/>
                  </a:schemeClr>
                </a:solidFill>
                <a:latin typeface="Arial" panose="020B0604020202020204" pitchFamily="34" charset="0"/>
                <a:cs typeface="Arial" panose="020B0604020202020204" pitchFamily="34" charset="0"/>
              </a:rPr>
              <a:t>De provincie heeft een belangrijke taak, misschien wel de belangrijkste taak, bij de inrichting van onze leefomgeving.</a:t>
            </a:r>
          </a:p>
          <a:p>
            <a:r>
              <a:rPr lang="nl-NL" sz="2400" dirty="0">
                <a:solidFill>
                  <a:schemeClr val="tx1">
                    <a:lumMod val="50000"/>
                    <a:lumOff val="50000"/>
                  </a:schemeClr>
                </a:solidFill>
                <a:latin typeface="Arial" panose="020B0604020202020204" pitchFamily="34" charset="0"/>
                <a:cs typeface="Arial" panose="020B0604020202020204" pitchFamily="34" charset="0"/>
              </a:rPr>
              <a:t>Het gaat hier over grotere vraagstukken, zoals waar in de provincie is er nog ruimte voor industrie, staan we verder groei van geitenstallen toe binnen de provincie en waar komt een natuurnetwerk?</a:t>
            </a:r>
          </a:p>
          <a:p>
            <a:r>
              <a:rPr lang="nl-NL" sz="2400" dirty="0">
                <a:solidFill>
                  <a:schemeClr val="tx1">
                    <a:lumMod val="50000"/>
                    <a:lumOff val="50000"/>
                  </a:schemeClr>
                </a:solidFill>
                <a:latin typeface="Arial" panose="020B0604020202020204" pitchFamily="34" charset="0"/>
                <a:cs typeface="Arial" panose="020B0604020202020204" pitchFamily="34" charset="0"/>
              </a:rPr>
              <a:t>Ook maakt de provincie wet- en regelgevingen die je bijvoorbeeld als </a:t>
            </a:r>
            <a:r>
              <a:rPr lang="nl-NL" sz="2400" dirty="0">
                <a:solidFill>
                  <a:srgbClr val="FF0000"/>
                </a:solidFill>
                <a:latin typeface="Arial" panose="020B0604020202020204" pitchFamily="34" charset="0"/>
                <a:cs typeface="Arial" panose="020B0604020202020204" pitchFamily="34" charset="0"/>
              </a:rPr>
              <a:t>verordeningen</a:t>
            </a:r>
            <a:r>
              <a:rPr lang="nl-NL" sz="2400" dirty="0">
                <a:solidFill>
                  <a:schemeClr val="tx1">
                    <a:lumMod val="50000"/>
                    <a:lumOff val="50000"/>
                  </a:schemeClr>
                </a:solidFill>
                <a:latin typeface="Arial" panose="020B0604020202020204" pitchFamily="34" charset="0"/>
                <a:cs typeface="Arial" panose="020B0604020202020204" pitchFamily="34" charset="0"/>
              </a:rPr>
              <a:t> terug zult zien komen.</a:t>
            </a:r>
          </a:p>
          <a:p>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34290" indent="0">
              <a:buNone/>
            </a:pPr>
            <a:r>
              <a:rPr lang="nl-NL" sz="2400" b="1" dirty="0">
                <a:solidFill>
                  <a:schemeClr val="tx1">
                    <a:lumMod val="50000"/>
                    <a:lumOff val="50000"/>
                  </a:schemeClr>
                </a:solidFill>
                <a:latin typeface="Arial" panose="020B0604020202020204" pitchFamily="34" charset="0"/>
                <a:cs typeface="Arial" panose="020B0604020202020204" pitchFamily="34" charset="0"/>
              </a:rPr>
              <a:t>Doelstelling</a:t>
            </a:r>
          </a:p>
          <a:p>
            <a:r>
              <a:rPr lang="nl-NL" sz="2400" dirty="0">
                <a:solidFill>
                  <a:schemeClr val="tx1">
                    <a:lumMod val="50000"/>
                    <a:lumOff val="50000"/>
                  </a:schemeClr>
                </a:solidFill>
                <a:latin typeface="Arial" panose="020B0604020202020204" pitchFamily="34" charset="0"/>
                <a:cs typeface="Arial" panose="020B0604020202020204" pitchFamily="34" charset="0"/>
              </a:rPr>
              <a:t>Na het uitwerken van deze trede heeft de leerling een beeld van de taken en bevoegdheden van de provincie. </a:t>
            </a:r>
          </a:p>
          <a:p>
            <a:r>
              <a:rPr lang="nl-NL" sz="2400" dirty="0">
                <a:solidFill>
                  <a:schemeClr val="tx1">
                    <a:lumMod val="50000"/>
                    <a:lumOff val="50000"/>
                  </a:schemeClr>
                </a:solidFill>
                <a:latin typeface="Arial" panose="020B0604020202020204" pitchFamily="34" charset="0"/>
                <a:cs typeface="Arial" panose="020B0604020202020204" pitchFamily="34" charset="0"/>
              </a:rPr>
              <a:t>De leerling is in staat om een verband te leggen tussen de provincie en de inrichting van onze (lokale) leefomgeving. </a:t>
            </a:r>
          </a:p>
          <a:p>
            <a:pPr marL="34290" indent="0">
              <a:buNone/>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536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Opdracht poster</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179512" y="1124744"/>
            <a:ext cx="5760640" cy="5544616"/>
          </a:xfrm>
        </p:spPr>
        <p:txBody>
          <a:bodyPr>
            <a:noAutofit/>
          </a:bodyPr>
          <a:lstStyle/>
          <a:p>
            <a:r>
              <a:rPr lang="nl-NL" sz="2400" dirty="0">
                <a:solidFill>
                  <a:schemeClr val="tx1">
                    <a:lumMod val="50000"/>
                    <a:lumOff val="50000"/>
                  </a:schemeClr>
                </a:solidFill>
                <a:latin typeface="Arial" panose="020B0604020202020204" pitchFamily="34" charset="0"/>
                <a:cs typeface="Arial" panose="020B0604020202020204" pitchFamily="34" charset="0"/>
              </a:rPr>
              <a:t>In jouw portfolio over de </a:t>
            </a:r>
            <a:r>
              <a:rPr lang="nl-NL" sz="2400" dirty="0" err="1">
                <a:solidFill>
                  <a:schemeClr val="tx1">
                    <a:lumMod val="50000"/>
                    <a:lumOff val="50000"/>
                  </a:schemeClr>
                </a:solidFill>
                <a:latin typeface="Arial" panose="020B0604020202020204" pitchFamily="34" charset="0"/>
                <a:cs typeface="Arial" panose="020B0604020202020204" pitchFamily="34" charset="0"/>
              </a:rPr>
              <a:t>blauw-groene</a:t>
            </a:r>
            <a:r>
              <a:rPr lang="nl-NL" sz="2400" dirty="0">
                <a:solidFill>
                  <a:schemeClr val="tx1">
                    <a:lumMod val="50000"/>
                    <a:lumOff val="50000"/>
                  </a:schemeClr>
                </a:solidFill>
                <a:latin typeface="Arial" panose="020B0604020202020204" pitchFamily="34" charset="0"/>
                <a:cs typeface="Arial" panose="020B0604020202020204" pitchFamily="34" charset="0"/>
              </a:rPr>
              <a:t> </a:t>
            </a:r>
            <a:r>
              <a:rPr lang="nl-NL" sz="2400" dirty="0" err="1">
                <a:solidFill>
                  <a:schemeClr val="tx1">
                    <a:lumMod val="50000"/>
                    <a:lumOff val="50000"/>
                  </a:schemeClr>
                </a:solidFill>
                <a:latin typeface="Arial" panose="020B0604020202020204" pitchFamily="34" charset="0"/>
                <a:cs typeface="Arial" panose="020B0604020202020204" pitchFamily="34" charset="0"/>
              </a:rPr>
              <a:t>dooradering</a:t>
            </a:r>
            <a:r>
              <a:rPr lang="nl-NL" sz="2400" dirty="0">
                <a:solidFill>
                  <a:schemeClr val="tx1">
                    <a:lumMod val="50000"/>
                    <a:lumOff val="50000"/>
                  </a:schemeClr>
                </a:solidFill>
                <a:latin typeface="Arial" panose="020B0604020202020204" pitchFamily="34" charset="0"/>
                <a:cs typeface="Arial" panose="020B0604020202020204" pitchFamily="34" charset="0"/>
              </a:rPr>
              <a:t>, komen een aantal </a:t>
            </a:r>
            <a:r>
              <a:rPr lang="nl-NL" sz="2400" dirty="0">
                <a:solidFill>
                  <a:srgbClr val="FF0000"/>
                </a:solidFill>
                <a:latin typeface="Arial" panose="020B0604020202020204" pitchFamily="34" charset="0"/>
                <a:cs typeface="Arial" panose="020B0604020202020204" pitchFamily="34" charset="0"/>
              </a:rPr>
              <a:t>knelpunten</a:t>
            </a:r>
            <a:r>
              <a:rPr lang="nl-NL" sz="2400" dirty="0">
                <a:solidFill>
                  <a:schemeClr val="tx1">
                    <a:lumMod val="50000"/>
                    <a:lumOff val="50000"/>
                  </a:schemeClr>
                </a:solidFill>
                <a:latin typeface="Arial" panose="020B0604020202020204" pitchFamily="34" charset="0"/>
                <a:cs typeface="Arial" panose="020B0604020202020204" pitchFamily="34" charset="0"/>
              </a:rPr>
              <a:t> naar voren met jouw </a:t>
            </a:r>
            <a:r>
              <a:rPr lang="nl-NL" sz="2400" dirty="0">
                <a:solidFill>
                  <a:srgbClr val="FF0000"/>
                </a:solidFill>
                <a:latin typeface="Arial" panose="020B0604020202020204" pitchFamily="34" charset="0"/>
                <a:cs typeface="Arial" panose="020B0604020202020204" pitchFamily="34" charset="0"/>
              </a:rPr>
              <a:t>advies</a:t>
            </a:r>
            <a:r>
              <a:rPr lang="nl-NL" sz="2400" dirty="0">
                <a:solidFill>
                  <a:schemeClr val="tx1">
                    <a:lumMod val="50000"/>
                    <a:lumOff val="50000"/>
                  </a:schemeClr>
                </a:solidFill>
                <a:latin typeface="Arial" panose="020B0604020202020204" pitchFamily="34" charset="0"/>
                <a:cs typeface="Arial" panose="020B0604020202020204" pitchFamily="34" charset="0"/>
              </a:rPr>
              <a:t> over hoe deze knelpunten kunnen worden </a:t>
            </a:r>
            <a:r>
              <a:rPr lang="nl-NL" sz="2400" dirty="0">
                <a:solidFill>
                  <a:srgbClr val="FF0000"/>
                </a:solidFill>
                <a:latin typeface="Arial" panose="020B0604020202020204" pitchFamily="34" charset="0"/>
                <a:cs typeface="Arial" panose="020B0604020202020204" pitchFamily="34" charset="0"/>
              </a:rPr>
              <a:t>opgelost</a:t>
            </a:r>
            <a:r>
              <a:rPr lang="nl-NL" sz="2400" dirty="0">
                <a:solidFill>
                  <a:schemeClr val="tx1">
                    <a:lumMod val="50000"/>
                    <a:lumOff val="50000"/>
                  </a:schemeClr>
                </a:solidFill>
                <a:latin typeface="Arial" panose="020B0604020202020204" pitchFamily="34" charset="0"/>
                <a:cs typeface="Arial" panose="020B0604020202020204" pitchFamily="34" charset="0"/>
              </a:rPr>
              <a:t>. </a:t>
            </a:r>
          </a:p>
          <a:p>
            <a:r>
              <a:rPr lang="nl-NL" sz="2400" dirty="0">
                <a:solidFill>
                  <a:schemeClr val="tx1">
                    <a:lumMod val="50000"/>
                    <a:lumOff val="50000"/>
                  </a:schemeClr>
                </a:solidFill>
                <a:latin typeface="Arial" panose="020B0604020202020204" pitchFamily="34" charset="0"/>
                <a:cs typeface="Arial" panose="020B0604020202020204" pitchFamily="34" charset="0"/>
              </a:rPr>
              <a:t>Je kiest </a:t>
            </a:r>
            <a:r>
              <a:rPr lang="nl-NL" sz="2400" dirty="0">
                <a:solidFill>
                  <a:srgbClr val="FF0000"/>
                </a:solidFill>
                <a:latin typeface="Arial" panose="020B0604020202020204" pitchFamily="34" charset="0"/>
                <a:cs typeface="Arial" panose="020B0604020202020204" pitchFamily="34" charset="0"/>
              </a:rPr>
              <a:t>één mogelijke verbetering </a:t>
            </a:r>
            <a:r>
              <a:rPr lang="nl-NL" sz="2400" dirty="0">
                <a:solidFill>
                  <a:schemeClr val="tx1">
                    <a:lumMod val="50000"/>
                    <a:lumOff val="50000"/>
                  </a:schemeClr>
                </a:solidFill>
                <a:latin typeface="Arial" panose="020B0604020202020204" pitchFamily="34" charset="0"/>
                <a:cs typeface="Arial" panose="020B0604020202020204" pitchFamily="34" charset="0"/>
              </a:rPr>
              <a:t>als onderwerp voor je poster. Het gaat er bij de poster om dat je laat zien </a:t>
            </a:r>
            <a:r>
              <a:rPr lang="nl-NL" sz="2400" b="1" dirty="0">
                <a:solidFill>
                  <a:srgbClr val="FF0000"/>
                </a:solidFill>
                <a:latin typeface="Arial" panose="020B0604020202020204" pitchFamily="34" charset="0"/>
                <a:cs typeface="Arial" panose="020B0604020202020204" pitchFamily="34" charset="0"/>
              </a:rPr>
              <a:t>HOE</a:t>
            </a:r>
            <a:r>
              <a:rPr lang="nl-NL" sz="2400" dirty="0">
                <a:solidFill>
                  <a:schemeClr val="tx1">
                    <a:lumMod val="50000"/>
                    <a:lumOff val="50000"/>
                  </a:schemeClr>
                </a:solidFill>
                <a:latin typeface="Arial" panose="020B0604020202020204" pitchFamily="34" charset="0"/>
                <a:cs typeface="Arial" panose="020B0604020202020204" pitchFamily="34" charset="0"/>
              </a:rPr>
              <a:t> het gerealiseerd kan gaan worden. </a:t>
            </a:r>
          </a:p>
          <a:p>
            <a:r>
              <a:rPr lang="nl-NL" sz="2400" dirty="0">
                <a:solidFill>
                  <a:schemeClr val="tx1">
                    <a:lumMod val="50000"/>
                    <a:lumOff val="50000"/>
                  </a:schemeClr>
                </a:solidFill>
                <a:latin typeface="Arial" panose="020B0604020202020204" pitchFamily="34" charset="0"/>
                <a:cs typeface="Arial" panose="020B0604020202020204" pitchFamily="34" charset="0"/>
              </a:rPr>
              <a:t>Mogelijke verbeteringen: </a:t>
            </a:r>
          </a:p>
          <a:p>
            <a:pPr lvl="1">
              <a:buFontTx/>
              <a:buChar char="-"/>
            </a:pPr>
            <a:r>
              <a:rPr lang="nl-NL" sz="2400" dirty="0">
                <a:solidFill>
                  <a:schemeClr val="tx1">
                    <a:lumMod val="50000"/>
                    <a:lumOff val="50000"/>
                  </a:schemeClr>
                </a:solidFill>
                <a:latin typeface="Arial" panose="020B0604020202020204" pitchFamily="34" charset="0"/>
                <a:cs typeface="Arial" panose="020B0604020202020204" pitchFamily="34" charset="0"/>
              </a:rPr>
              <a:t>Het graven van extra </a:t>
            </a:r>
            <a:r>
              <a:rPr lang="nl-NL" sz="2400" dirty="0">
                <a:solidFill>
                  <a:srgbClr val="FF0000"/>
                </a:solidFill>
                <a:latin typeface="Arial" panose="020B0604020202020204" pitchFamily="34" charset="0"/>
                <a:cs typeface="Arial" panose="020B0604020202020204" pitchFamily="34" charset="0"/>
              </a:rPr>
              <a:t>poelen</a:t>
            </a:r>
            <a:r>
              <a:rPr lang="nl-NL" sz="2400" dirty="0">
                <a:solidFill>
                  <a:schemeClr val="tx1">
                    <a:lumMod val="50000"/>
                    <a:lumOff val="50000"/>
                  </a:schemeClr>
                </a:solidFill>
                <a:latin typeface="Arial" panose="020B0604020202020204" pitchFamily="34" charset="0"/>
                <a:cs typeface="Arial" panose="020B0604020202020204" pitchFamily="34" charset="0"/>
              </a:rPr>
              <a:t>;</a:t>
            </a:r>
          </a:p>
          <a:p>
            <a:pPr lvl="1">
              <a:buFontTx/>
              <a:buChar char="-"/>
            </a:pPr>
            <a:r>
              <a:rPr lang="nl-NL" sz="2400" dirty="0">
                <a:solidFill>
                  <a:schemeClr val="tx1">
                    <a:lumMod val="50000"/>
                    <a:lumOff val="50000"/>
                  </a:schemeClr>
                </a:solidFill>
                <a:latin typeface="Arial" panose="020B0604020202020204" pitchFamily="34" charset="0"/>
                <a:cs typeface="Arial" panose="020B0604020202020204" pitchFamily="34" charset="0"/>
              </a:rPr>
              <a:t>Het plaatsen van </a:t>
            </a:r>
            <a:r>
              <a:rPr lang="nl-NL" sz="2400" dirty="0">
                <a:solidFill>
                  <a:srgbClr val="FF0000"/>
                </a:solidFill>
                <a:latin typeface="Arial" panose="020B0604020202020204" pitchFamily="34" charset="0"/>
                <a:cs typeface="Arial" panose="020B0604020202020204" pitchFamily="34" charset="0"/>
              </a:rPr>
              <a:t>bijenkasten</a:t>
            </a:r>
            <a:r>
              <a:rPr lang="nl-NL" sz="2400" dirty="0">
                <a:solidFill>
                  <a:schemeClr val="tx1">
                    <a:lumMod val="50000"/>
                    <a:lumOff val="50000"/>
                  </a:schemeClr>
                </a:solidFill>
                <a:latin typeface="Arial" panose="020B0604020202020204" pitchFamily="34" charset="0"/>
                <a:cs typeface="Arial" panose="020B0604020202020204" pitchFamily="34" charset="0"/>
              </a:rPr>
              <a:t>;</a:t>
            </a:r>
          </a:p>
          <a:p>
            <a:pPr lvl="1">
              <a:buFontTx/>
              <a:buChar char="-"/>
            </a:pPr>
            <a:r>
              <a:rPr lang="nl-NL" sz="2400" dirty="0">
                <a:solidFill>
                  <a:schemeClr val="tx1">
                    <a:lumMod val="50000"/>
                    <a:lumOff val="50000"/>
                  </a:schemeClr>
                </a:solidFill>
                <a:latin typeface="Arial" panose="020B0604020202020204" pitchFamily="34" charset="0"/>
                <a:cs typeface="Arial" panose="020B0604020202020204" pitchFamily="34" charset="0"/>
              </a:rPr>
              <a:t>Het bouwen van een </a:t>
            </a:r>
            <a:r>
              <a:rPr lang="nl-NL" sz="2400" dirty="0">
                <a:solidFill>
                  <a:srgbClr val="FF0000"/>
                </a:solidFill>
                <a:latin typeface="Arial" panose="020B0604020202020204" pitchFamily="34" charset="0"/>
                <a:cs typeface="Arial" panose="020B0604020202020204" pitchFamily="34" charset="0"/>
              </a:rPr>
              <a:t>vleermuistoren</a:t>
            </a:r>
            <a:r>
              <a:rPr lang="nl-NL" sz="2400" dirty="0">
                <a:solidFill>
                  <a:schemeClr val="tx1">
                    <a:lumMod val="50000"/>
                    <a:lumOff val="50000"/>
                  </a:schemeClr>
                </a:solidFill>
                <a:latin typeface="Arial" panose="020B0604020202020204" pitchFamily="34" charset="0"/>
                <a:cs typeface="Arial" panose="020B0604020202020204" pitchFamily="34" charset="0"/>
              </a:rPr>
              <a:t>;</a:t>
            </a:r>
          </a:p>
          <a:p>
            <a:pPr lvl="1">
              <a:buFontTx/>
              <a:buChar char="-"/>
            </a:pPr>
            <a:r>
              <a:rPr lang="nl-NL" sz="2400" dirty="0">
                <a:solidFill>
                  <a:schemeClr val="tx1">
                    <a:lumMod val="50000"/>
                    <a:lumOff val="50000"/>
                  </a:schemeClr>
                </a:solidFill>
                <a:latin typeface="Arial" panose="020B0604020202020204" pitchFamily="34" charset="0"/>
                <a:cs typeface="Arial" panose="020B0604020202020204" pitchFamily="34" charset="0"/>
              </a:rPr>
              <a:t>Het aanleggen van een </a:t>
            </a:r>
            <a:r>
              <a:rPr lang="nl-NL" sz="2400" dirty="0">
                <a:solidFill>
                  <a:srgbClr val="FF0000"/>
                </a:solidFill>
                <a:latin typeface="Arial" panose="020B0604020202020204" pitchFamily="34" charset="0"/>
                <a:cs typeface="Arial" panose="020B0604020202020204" pitchFamily="34" charset="0"/>
              </a:rPr>
              <a:t>voetgangersbrug</a:t>
            </a:r>
            <a:r>
              <a:rPr lang="nl-NL" sz="2400" dirty="0">
                <a:solidFill>
                  <a:schemeClr val="tx1">
                    <a:lumMod val="50000"/>
                    <a:lumOff val="50000"/>
                  </a:schemeClr>
                </a:solidFill>
                <a:latin typeface="Arial" panose="020B0604020202020204" pitchFamily="34" charset="0"/>
                <a:cs typeface="Arial" panose="020B0604020202020204" pitchFamily="34" charset="0"/>
              </a:rPr>
              <a:t> enz.</a:t>
            </a:r>
          </a:p>
          <a:p>
            <a:pPr>
              <a:buFont typeface="Arial" panose="020B0604020202020204" pitchFamily="34" charset="0"/>
              <a:buChar char="•"/>
            </a:pPr>
            <a:endParaRPr lang="nl-NL" sz="2600" dirty="0">
              <a:solidFill>
                <a:schemeClr val="tx1">
                  <a:lumMod val="50000"/>
                  <a:lumOff val="50000"/>
                </a:schemeClr>
              </a:solidFill>
              <a:latin typeface="Arial" panose="020B0604020202020204" pitchFamily="34" charset="0"/>
              <a:cs typeface="Arial" panose="020B0604020202020204" pitchFamily="34" charset="0"/>
            </a:endParaRPr>
          </a:p>
          <a:p>
            <a:pPr lvl="1">
              <a:buFontTx/>
              <a:buChar char="-"/>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34290" indent="0">
              <a:buNone/>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7C54F95-4473-474E-AD21-5F9F96AA53D5}"/>
              </a:ext>
            </a:extLst>
          </p:cNvPr>
          <p:cNvPicPr>
            <a:picLocks noChangeAspect="1"/>
          </p:cNvPicPr>
          <p:nvPr/>
        </p:nvPicPr>
        <p:blipFill rotWithShape="1">
          <a:blip r:embed="rId2"/>
          <a:srcRect l="9151" r="16516"/>
          <a:stretch/>
        </p:blipFill>
        <p:spPr>
          <a:xfrm>
            <a:off x="5884120" y="1146076"/>
            <a:ext cx="3080368" cy="5523284"/>
          </a:xfrm>
          <a:prstGeom prst="rect">
            <a:avLst/>
          </a:prstGeom>
        </p:spPr>
      </p:pic>
    </p:spTree>
    <p:extLst>
      <p:ext uri="{BB962C8B-B14F-4D97-AF65-F5344CB8AC3E}">
        <p14:creationId xmlns:p14="http://schemas.microsoft.com/office/powerpoint/2010/main" val="1439169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Opdracht poster</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34591" y="1124744"/>
            <a:ext cx="8629897" cy="5256584"/>
          </a:xfrm>
        </p:spPr>
        <p:txBody>
          <a:bodyPr>
            <a:noAutofit/>
          </a:bodyPr>
          <a:lstStyle/>
          <a:p>
            <a:pPr marL="34290" indent="0">
              <a:buNone/>
            </a:pPr>
            <a:r>
              <a:rPr lang="nl-NL" sz="2400" b="1" dirty="0">
                <a:solidFill>
                  <a:schemeClr val="tx1">
                    <a:lumMod val="50000"/>
                    <a:lumOff val="50000"/>
                  </a:schemeClr>
                </a:solidFill>
                <a:highlight>
                  <a:srgbClr val="FFFF00"/>
                </a:highlight>
                <a:latin typeface="Arial" panose="020B0604020202020204" pitchFamily="34" charset="0"/>
                <a:cs typeface="Arial" panose="020B0604020202020204" pitchFamily="34" charset="0"/>
              </a:rPr>
              <a:t>De poster moet uiterlijk zo. 17 april binnen zijn. </a:t>
            </a:r>
          </a:p>
          <a:p>
            <a:pPr marL="34290" indent="0">
              <a:buNone/>
            </a:pPr>
            <a:r>
              <a:rPr lang="nl-NL" sz="2400" b="1" dirty="0">
                <a:solidFill>
                  <a:srgbClr val="FF0000"/>
                </a:solidFill>
                <a:latin typeface="Arial" panose="020B0604020202020204" pitchFamily="34" charset="0"/>
                <a:cs typeface="Arial" panose="020B0604020202020204" pitchFamily="34" charset="0"/>
              </a:rPr>
              <a:t>Doel van de poster:</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In de poster komt stapsgewijs terug hoe je één van de verbeteringen </a:t>
            </a:r>
            <a:r>
              <a:rPr lang="nl-NL" sz="2400" dirty="0">
                <a:solidFill>
                  <a:srgbClr val="FF0000"/>
                </a:solidFill>
                <a:latin typeface="Arial" panose="020B0604020202020204" pitchFamily="34" charset="0"/>
                <a:cs typeface="Arial" panose="020B0604020202020204" pitchFamily="34" charset="0"/>
              </a:rPr>
              <a:t>vergunnings-technisch gerealiseerd </a:t>
            </a:r>
            <a:r>
              <a:rPr lang="nl-NL" sz="2400" dirty="0">
                <a:solidFill>
                  <a:schemeClr val="tx1">
                    <a:lumMod val="50000"/>
                    <a:lumOff val="50000"/>
                  </a:schemeClr>
                </a:solidFill>
                <a:latin typeface="Arial" panose="020B0604020202020204" pitchFamily="34" charset="0"/>
                <a:cs typeface="Arial" panose="020B0604020202020204" pitchFamily="34" charset="0"/>
              </a:rPr>
              <a:t>kunt krijgen. </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Na het lezen van de poster snapt de lezer wat je wil gaan doen, en welke stappen er doorlopen moeten worden om </a:t>
            </a:r>
            <a:r>
              <a:rPr lang="nl-NL" sz="2400" dirty="0">
                <a:solidFill>
                  <a:srgbClr val="FF0000"/>
                </a:solidFill>
                <a:latin typeface="Arial" panose="020B0604020202020204" pitchFamily="34" charset="0"/>
                <a:cs typeface="Arial" panose="020B0604020202020204" pitchFamily="34" charset="0"/>
              </a:rPr>
              <a:t>de verbetering qua vergunning </a:t>
            </a:r>
            <a:r>
              <a:rPr lang="nl-NL" sz="2400" dirty="0">
                <a:solidFill>
                  <a:schemeClr val="tx1">
                    <a:lumMod val="50000"/>
                    <a:lumOff val="50000"/>
                  </a:schemeClr>
                </a:solidFill>
                <a:latin typeface="Arial" panose="020B0604020202020204" pitchFamily="34" charset="0"/>
                <a:cs typeface="Arial" panose="020B0604020202020204" pitchFamily="34" charset="0"/>
              </a:rPr>
              <a:t>gerealiseerd te krijgen.</a:t>
            </a:r>
          </a:p>
          <a:p>
            <a:pPr marL="34290" indent="0">
              <a:buNone/>
            </a:pPr>
            <a:r>
              <a:rPr lang="nl-NL" sz="2400" b="1" dirty="0">
                <a:solidFill>
                  <a:srgbClr val="FF0000"/>
                </a:solidFill>
                <a:latin typeface="Arial" panose="020B0604020202020204" pitchFamily="34" charset="0"/>
                <a:cs typeface="Arial" panose="020B0604020202020204" pitchFamily="34" charset="0"/>
              </a:rPr>
              <a:t>Beoordeling:</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De beoordelende docenten zetten de poster met een </a:t>
            </a:r>
            <a:r>
              <a:rPr lang="nl-NL" sz="2400" dirty="0">
                <a:solidFill>
                  <a:srgbClr val="FF0000"/>
                </a:solidFill>
                <a:latin typeface="Arial" panose="020B0604020202020204" pitchFamily="34" charset="0"/>
                <a:cs typeface="Arial" panose="020B0604020202020204" pitchFamily="34" charset="0"/>
              </a:rPr>
              <a:t>beamer</a:t>
            </a:r>
            <a:r>
              <a:rPr lang="nl-NL" sz="2400" dirty="0">
                <a:solidFill>
                  <a:schemeClr val="tx1">
                    <a:lumMod val="50000"/>
                    <a:lumOff val="50000"/>
                  </a:schemeClr>
                </a:solidFill>
                <a:latin typeface="Arial" panose="020B0604020202020204" pitchFamily="34" charset="0"/>
                <a:cs typeface="Arial" panose="020B0604020202020204" pitchFamily="34" charset="0"/>
              </a:rPr>
              <a:t> op het bord. </a:t>
            </a:r>
          </a:p>
          <a:p>
            <a:pPr marL="491490" indent="-457200">
              <a:buFont typeface="+mj-lt"/>
              <a:buAutoNum type="arabicPeriod"/>
            </a:pPr>
            <a:r>
              <a:rPr lang="nl-NL" sz="2400" dirty="0">
                <a:solidFill>
                  <a:schemeClr val="tx1">
                    <a:lumMod val="50000"/>
                    <a:lumOff val="50000"/>
                  </a:schemeClr>
                </a:solidFill>
                <a:latin typeface="Arial" panose="020B0604020202020204" pitchFamily="34" charset="0"/>
                <a:cs typeface="Arial" panose="020B0604020202020204" pitchFamily="34" charset="0"/>
              </a:rPr>
              <a:t>Het is een voorlichtingsposter. De student mag de poster niet toelichten: deze moet voor zich spreken. </a:t>
            </a:r>
          </a:p>
          <a:p>
            <a:pPr marL="491490" indent="-457200">
              <a:buFont typeface="+mj-lt"/>
              <a:buAutoNum type="arabicPeriod"/>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34290" indent="0">
              <a:buNone/>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a:p>
            <a:pPr marL="34290" indent="0">
              <a:buNone/>
            </a:pPr>
            <a:endParaRPr lang="nl-NL" sz="2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80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95535" y="357443"/>
            <a:ext cx="8435999" cy="659160"/>
          </a:xfrm>
        </p:spPr>
        <p:txBody>
          <a:bodyPr>
            <a:noAutofit/>
          </a:bodyPr>
          <a:lstStyle/>
          <a:p>
            <a:r>
              <a:rPr lang="nl-NL" sz="4400" b="1" dirty="0">
                <a:latin typeface="Arial" panose="020B0604020202020204" pitchFamily="34" charset="0"/>
                <a:cs typeface="Arial" panose="020B0604020202020204" pitchFamily="34" charset="0"/>
              </a:rPr>
              <a:t>Opdracht poster lay-out </a:t>
            </a:r>
            <a:r>
              <a:rPr lang="nl-NL" sz="4400" dirty="0">
                <a:latin typeface="Arial" panose="020B0604020202020204" pitchFamily="34" charset="0"/>
                <a:cs typeface="Arial" panose="020B0604020202020204" pitchFamily="34" charset="0"/>
              </a:rPr>
              <a:t>(40 p.)</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298585" y="1304653"/>
            <a:ext cx="8629897" cy="4716635"/>
          </a:xfrm>
        </p:spPr>
        <p:txBody>
          <a:bodyPr>
            <a:noAutofit/>
          </a:bodyPr>
          <a:lstStyle/>
          <a:p>
            <a:r>
              <a:rPr lang="nl-NL" sz="2400" dirty="0">
                <a:solidFill>
                  <a:schemeClr val="tx1">
                    <a:lumMod val="50000"/>
                    <a:lumOff val="50000"/>
                  </a:schemeClr>
                </a:solidFill>
                <a:latin typeface="Arial" panose="020B0604020202020204" pitchFamily="34" charset="0"/>
                <a:cs typeface="Arial" panose="020B0604020202020204" pitchFamily="34" charset="0"/>
              </a:rPr>
              <a:t>Juiste sjabloon gebruikt</a:t>
            </a:r>
          </a:p>
          <a:p>
            <a:r>
              <a:rPr lang="nl-NL" sz="2400" dirty="0">
                <a:solidFill>
                  <a:schemeClr val="tx1">
                    <a:lumMod val="50000"/>
                    <a:lumOff val="50000"/>
                  </a:schemeClr>
                </a:solidFill>
                <a:latin typeface="Arial" panose="020B0604020202020204" pitchFamily="34" charset="0"/>
                <a:cs typeface="Arial" panose="020B0604020202020204" pitchFamily="34" charset="0"/>
              </a:rPr>
              <a:t>Leesbaar op 1m. afstand</a:t>
            </a:r>
          </a:p>
          <a:p>
            <a:r>
              <a:rPr lang="nl-NL" sz="2400" dirty="0">
                <a:solidFill>
                  <a:schemeClr val="tx1">
                    <a:lumMod val="50000"/>
                    <a:lumOff val="50000"/>
                  </a:schemeClr>
                </a:solidFill>
                <a:latin typeface="Arial" panose="020B0604020202020204" pitchFamily="34" charset="0"/>
                <a:cs typeface="Arial" panose="020B0604020202020204" pitchFamily="34" charset="0"/>
              </a:rPr>
              <a:t>Grafisch aantrekkelijkheid, mooie kleurstelling, origineel</a:t>
            </a:r>
          </a:p>
          <a:p>
            <a:r>
              <a:rPr lang="nl-NL" sz="2400" dirty="0">
                <a:solidFill>
                  <a:schemeClr val="tx1">
                    <a:lumMod val="50000"/>
                    <a:lumOff val="50000"/>
                  </a:schemeClr>
                </a:solidFill>
                <a:latin typeface="Arial" panose="020B0604020202020204" pitchFamily="34" charset="0"/>
                <a:cs typeface="Arial" panose="020B0604020202020204" pitchFamily="34" charset="0"/>
              </a:rPr>
              <a:t>Poster opvallend op 5 m afstand</a:t>
            </a:r>
          </a:p>
          <a:p>
            <a:r>
              <a:rPr lang="nl-NL" sz="2400" dirty="0">
                <a:solidFill>
                  <a:schemeClr val="tx1">
                    <a:lumMod val="50000"/>
                    <a:lumOff val="50000"/>
                  </a:schemeClr>
                </a:solidFill>
                <a:latin typeface="Arial" panose="020B0604020202020204" pitchFamily="34" charset="0"/>
                <a:cs typeface="Arial" panose="020B0604020202020204" pitchFamily="34" charset="0"/>
              </a:rPr>
              <a:t>Hoeveelheid tekst, niet te veel</a:t>
            </a:r>
          </a:p>
          <a:p>
            <a:r>
              <a:rPr lang="nl-NL" sz="2400" dirty="0">
                <a:solidFill>
                  <a:schemeClr val="tx1">
                    <a:lumMod val="50000"/>
                    <a:lumOff val="50000"/>
                  </a:schemeClr>
                </a:solidFill>
                <a:latin typeface="Arial" panose="020B0604020202020204" pitchFamily="34" charset="0"/>
                <a:cs typeface="Arial" panose="020B0604020202020204" pitchFamily="34" charset="0"/>
              </a:rPr>
              <a:t>Gebruik van figuren en schema’s, </a:t>
            </a:r>
          </a:p>
          <a:p>
            <a:r>
              <a:rPr lang="nl-NL" sz="2400" dirty="0">
                <a:solidFill>
                  <a:schemeClr val="tx1">
                    <a:lumMod val="50000"/>
                    <a:lumOff val="50000"/>
                  </a:schemeClr>
                </a:solidFill>
                <a:latin typeface="Arial" panose="020B0604020202020204" pitchFamily="34" charset="0"/>
                <a:cs typeface="Arial" panose="020B0604020202020204" pitchFamily="34" charset="0"/>
              </a:rPr>
              <a:t>Duidelijke indeling en vlakverdeling</a:t>
            </a:r>
          </a:p>
          <a:p>
            <a:r>
              <a:rPr lang="nl-NL" sz="2400" dirty="0">
                <a:solidFill>
                  <a:schemeClr val="tx1">
                    <a:lumMod val="50000"/>
                    <a:lumOff val="50000"/>
                  </a:schemeClr>
                </a:solidFill>
                <a:latin typeface="Arial" panose="020B0604020202020204" pitchFamily="34" charset="0"/>
                <a:cs typeface="Arial" panose="020B0604020202020204" pitchFamily="34" charset="0"/>
              </a:rPr>
              <a:t>Afgestemd op doelgroep</a:t>
            </a:r>
          </a:p>
          <a:p>
            <a:r>
              <a:rPr lang="nl-NL" sz="2400" dirty="0">
                <a:solidFill>
                  <a:schemeClr val="tx1">
                    <a:lumMod val="50000"/>
                    <a:lumOff val="50000"/>
                  </a:schemeClr>
                </a:solidFill>
                <a:latin typeface="Arial" panose="020B0604020202020204" pitchFamily="34" charset="0"/>
                <a:cs typeface="Arial" panose="020B0604020202020204" pitchFamily="34" charset="0"/>
              </a:rPr>
              <a:t>Algehele verzorging</a:t>
            </a:r>
          </a:p>
          <a:p>
            <a:r>
              <a:rPr lang="nl-NL" sz="2400" dirty="0">
                <a:solidFill>
                  <a:schemeClr val="tx1">
                    <a:lumMod val="50000"/>
                    <a:lumOff val="50000"/>
                  </a:schemeClr>
                </a:solidFill>
                <a:latin typeface="Arial" panose="020B0604020202020204" pitchFamily="34" charset="0"/>
                <a:cs typeface="Arial" panose="020B0604020202020204" pitchFamily="34" charset="0"/>
              </a:rPr>
              <a:t>Taalgebruik, woordkeus, correcte spelling</a:t>
            </a:r>
          </a:p>
          <a:p>
            <a:pPr lvl="3"/>
            <a:endParaRPr lang="nl-NL" sz="18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6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90767-290C-4A35-86A4-E41F43E4C5E3}"/>
              </a:ext>
            </a:extLst>
          </p:cNvPr>
          <p:cNvSpPr>
            <a:spLocks noGrp="1"/>
          </p:cNvSpPr>
          <p:nvPr>
            <p:ph type="title"/>
          </p:nvPr>
        </p:nvSpPr>
        <p:spPr>
          <a:xfrm>
            <a:off x="384497" y="216496"/>
            <a:ext cx="8568953" cy="659160"/>
          </a:xfrm>
        </p:spPr>
        <p:txBody>
          <a:bodyPr>
            <a:noAutofit/>
          </a:bodyPr>
          <a:lstStyle/>
          <a:p>
            <a:r>
              <a:rPr lang="nl-NL" sz="4400" b="1" dirty="0">
                <a:latin typeface="Arial" panose="020B0604020202020204" pitchFamily="34" charset="0"/>
                <a:cs typeface="Arial" panose="020B0604020202020204" pitchFamily="34" charset="0"/>
              </a:rPr>
              <a:t>Opdracht poster: inhoud </a:t>
            </a:r>
            <a:r>
              <a:rPr lang="nl-NL" sz="4400" dirty="0">
                <a:latin typeface="Arial" panose="020B0604020202020204" pitchFamily="34" charset="0"/>
                <a:cs typeface="Arial" panose="020B0604020202020204" pitchFamily="34" charset="0"/>
              </a:rPr>
              <a:t>(60 p.)</a:t>
            </a:r>
          </a:p>
        </p:txBody>
      </p:sp>
      <p:sp>
        <p:nvSpPr>
          <p:cNvPr id="3" name="Tijdelijke aanduiding voor inhoud 2">
            <a:extLst>
              <a:ext uri="{FF2B5EF4-FFF2-40B4-BE49-F238E27FC236}">
                <a16:creationId xmlns:a16="http://schemas.microsoft.com/office/drawing/2014/main" id="{C3A73B1C-8B8E-4DB8-B23A-26DAC29663B7}"/>
              </a:ext>
            </a:extLst>
          </p:cNvPr>
          <p:cNvSpPr>
            <a:spLocks noGrp="1"/>
          </p:cNvSpPr>
          <p:nvPr>
            <p:ph idx="1"/>
          </p:nvPr>
        </p:nvSpPr>
        <p:spPr>
          <a:xfrm>
            <a:off x="323553" y="875656"/>
            <a:ext cx="8629897" cy="5765848"/>
          </a:xfrm>
        </p:spPr>
        <p:txBody>
          <a:bodyPr>
            <a:noAutofit/>
          </a:bodyPr>
          <a:lstStyle/>
          <a:p>
            <a:pPr marL="342900" lvl="0" indent="-342900">
              <a:lnSpc>
                <a:spcPct val="100000"/>
              </a:lnSpc>
              <a:spcBef>
                <a:spcPts val="0"/>
              </a:spcBef>
              <a:buFont typeface="Symbol" panose="05050102010706020507" pitchFamily="18" charset="2"/>
              <a:buChar char=""/>
            </a:pPr>
            <a:r>
              <a:rPr lang="nl-NL" sz="2400"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Om welke verbetering gaat het?</a:t>
            </a:r>
          </a:p>
          <a:p>
            <a:pPr marL="342900" lvl="0" indent="-342900">
              <a:lnSpc>
                <a:spcPct val="100000"/>
              </a:lnSpc>
              <a:spcBef>
                <a:spcPts val="0"/>
              </a:spcBef>
              <a:buFont typeface="Symbol" panose="05050102010706020507" pitchFamily="18" charset="2"/>
              <a:buChar char=""/>
            </a:pPr>
            <a:r>
              <a:rPr lang="nl-NL" sz="2400"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Wat moet er technisch gebeuren om dit te realiseren (bouwen/graven/slopen)?</a:t>
            </a:r>
          </a:p>
          <a:p>
            <a:pPr marL="342900" lvl="0" indent="-342900">
              <a:lnSpc>
                <a:spcPct val="100000"/>
              </a:lnSpc>
              <a:spcBef>
                <a:spcPts val="0"/>
              </a:spcBef>
              <a:buFont typeface="Symbol" panose="05050102010706020507" pitchFamily="18" charset="2"/>
              <a:buChar char=""/>
            </a:pPr>
            <a:r>
              <a:rPr lang="nl-NL" sz="2400"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Wat voor impact verwacht je op de omgeving? (herrie, waterstand, recreatie)</a:t>
            </a:r>
          </a:p>
          <a:p>
            <a:pPr marL="342900" lvl="0" indent="-342900">
              <a:lnSpc>
                <a:spcPct val="100000"/>
              </a:lnSpc>
              <a:spcBef>
                <a:spcPts val="0"/>
              </a:spcBef>
              <a:buFont typeface="Symbol" panose="05050102010706020507" pitchFamily="18" charset="2"/>
              <a:buChar char=""/>
            </a:pPr>
            <a:endParaRPr lang="nl-NL" sz="2400"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0000"/>
              </a:lnSpc>
              <a:spcBef>
                <a:spcPts val="0"/>
              </a:spcBef>
              <a:buNone/>
            </a:pPr>
            <a:r>
              <a:rPr lang="nl-NL" sz="24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Kern gesprek: </a:t>
            </a:r>
          </a:p>
          <a:p>
            <a:pPr marL="0" lvl="0" indent="0">
              <a:lnSpc>
                <a:spcPct val="100000"/>
              </a:lnSpc>
              <a:spcBef>
                <a:spcPts val="0"/>
              </a:spcBef>
              <a:buNone/>
            </a:pPr>
            <a:r>
              <a:rPr lang="nl-NL" sz="2400" b="1"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De stappen om de vergunning gerealiseerd te krijgen.</a:t>
            </a:r>
          </a:p>
          <a:p>
            <a:pPr marL="457200" indent="-457200">
              <a:lnSpc>
                <a:spcPct val="100000"/>
              </a:lnSpc>
              <a:spcBef>
                <a:spcPts val="0"/>
              </a:spcBef>
            </a:pPr>
            <a:r>
              <a:rPr lang="nl-NL" sz="2600" b="1"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Bij wie moet ik </a:t>
            </a:r>
            <a:r>
              <a:rPr lang="nl-NL" sz="2400" b="1"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toestemming vragen? (lees: vergunning aanvragen/ Wie is bevoegd gezag?</a:t>
            </a:r>
          </a:p>
          <a:p>
            <a:pPr marL="457200" indent="-457200">
              <a:lnSpc>
                <a:spcPct val="100000"/>
              </a:lnSpc>
              <a:spcBef>
                <a:spcPts val="0"/>
              </a:spcBef>
            </a:pPr>
            <a:r>
              <a:rPr lang="nl-NL" sz="2400" b="1"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Hoe kan ik een (</a:t>
            </a:r>
            <a:r>
              <a:rPr lang="nl-NL" sz="2400" b="1" dirty="0" err="1">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omgevings</a:t>
            </a:r>
            <a:r>
              <a:rPr lang="nl-NL" sz="2400" b="1"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)-vergunning aanvragen?</a:t>
            </a:r>
          </a:p>
          <a:p>
            <a:pPr marL="457200" indent="-457200">
              <a:lnSpc>
                <a:spcPct val="100000"/>
              </a:lnSpc>
              <a:spcBef>
                <a:spcPts val="0"/>
              </a:spcBef>
            </a:pPr>
            <a:r>
              <a:rPr lang="nl-NL" sz="2400" b="1"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Welke stappen moeten worden doorlopen?</a:t>
            </a:r>
            <a:endParaRPr lang="nl-NL" sz="2400" b="1"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0000"/>
              </a:lnSpc>
              <a:spcBef>
                <a:spcPts val="0"/>
              </a:spcBef>
            </a:pPr>
            <a:r>
              <a:rPr lang="nl-NL" sz="2400" b="1"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Kan ik bezwaar maken? Wat doe ik als er bezwaar komt?</a:t>
            </a:r>
          </a:p>
          <a:p>
            <a:pPr marL="457200" indent="-457200">
              <a:lnSpc>
                <a:spcPct val="100000"/>
              </a:lnSpc>
              <a:spcBef>
                <a:spcPts val="0"/>
              </a:spcBef>
            </a:pPr>
            <a:r>
              <a:rPr lang="nl-NL" sz="2400" b="1"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Hoe lang duurt zo’</a:t>
            </a:r>
            <a:r>
              <a:rPr lang="nl-NL" sz="2600" b="1" dirty="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n procedure?</a:t>
            </a:r>
          </a:p>
          <a:p>
            <a:pPr lvl="3"/>
            <a:endParaRPr lang="nl-NL" sz="18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819359"/>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1119B704A48046A64124561FF3B3FF" ma:contentTypeVersion="14" ma:contentTypeDescription="Een nieuw document maken." ma:contentTypeScope="" ma:versionID="04c76ddd9d874370edf8feb3bde712c1">
  <xsd:schema xmlns:xsd="http://www.w3.org/2001/XMLSchema" xmlns:xs="http://www.w3.org/2001/XMLSchema" xmlns:p="http://schemas.microsoft.com/office/2006/metadata/properties" xmlns:ns2="53db1c64-d159-475e-a504-7a3da4935d8c" xmlns:ns3="4aa6b8cd-8aaf-473e-973b-57fcbd5fd695" targetNamespace="http://schemas.microsoft.com/office/2006/metadata/properties" ma:root="true" ma:fieldsID="41225b45a3a295c816ff735cda59d1fc" ns2:_="" ns3:_="">
    <xsd:import namespace="53db1c64-d159-475e-a504-7a3da4935d8c"/>
    <xsd:import namespace="4aa6b8cd-8aaf-473e-973b-57fcbd5fd6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b1c64-d159-475e-a504-7a3da4935d8c"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6b8cd-8aaf-473e-973b-57fcbd5fd6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39EF28-4AEC-44AA-BC2F-DCDDDE2E8EF7}">
  <ds:schemaRefs>
    <ds:schemaRef ds:uri="4aa6b8cd-8aaf-473e-973b-57fcbd5fd695"/>
    <ds:schemaRef ds:uri="53db1c64-d159-475e-a504-7a3da4935d8c"/>
    <ds:schemaRef ds:uri="http://purl.org/dc/term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3D8B5FD5-A37F-4060-B0A1-70515562FAC8}">
  <ds:schemaRefs>
    <ds:schemaRef ds:uri="http://schemas.microsoft.com/sharepoint/v3/contenttype/forms"/>
  </ds:schemaRefs>
</ds:datastoreItem>
</file>

<file path=customXml/itemProps3.xml><?xml version="1.0" encoding="utf-8"?>
<ds:datastoreItem xmlns:ds="http://schemas.openxmlformats.org/officeDocument/2006/customXml" ds:itemID="{A9FFD9E3-6AEA-4B57-B2CA-FE4574C10C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db1c64-d159-475e-a504-7a3da4935d8c"/>
    <ds:schemaRef ds:uri="4aa6b8cd-8aaf-473e-973b-57fcbd5fd6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8921</TotalTime>
  <Words>1576</Words>
  <Application>Microsoft Office PowerPoint</Application>
  <PresentationFormat>Diavoorstelling (4:3)</PresentationFormat>
  <Paragraphs>194</Paragraphs>
  <Slides>22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22</vt:i4>
      </vt:variant>
    </vt:vector>
  </HeadingPairs>
  <TitlesOfParts>
    <vt:vector size="27" baseType="lpstr">
      <vt:lpstr>Arial</vt:lpstr>
      <vt:lpstr>Calibri</vt:lpstr>
      <vt:lpstr>Corbel</vt:lpstr>
      <vt:lpstr>Symbol</vt:lpstr>
      <vt:lpstr>Basis</vt:lpstr>
      <vt:lpstr>Omgevingsrecht</vt:lpstr>
      <vt:lpstr>Succescriteria IBS-3</vt:lpstr>
      <vt:lpstr>Trede 5: Verspreidingskaart</vt:lpstr>
      <vt:lpstr>Trede 6: Gemeente bestuur</vt:lpstr>
      <vt:lpstr>Trede 11: Provincie bestuur</vt:lpstr>
      <vt:lpstr>Opdracht poster</vt:lpstr>
      <vt:lpstr>Opdracht poster</vt:lpstr>
      <vt:lpstr>Opdracht poster lay-out (40 p.)</vt:lpstr>
      <vt:lpstr>Opdracht poster: inhoud (60 p.)</vt:lpstr>
      <vt:lpstr>Opdracht poster: sjabloon</vt:lpstr>
      <vt:lpstr>Opdracht poster (voorbeeld)</vt:lpstr>
      <vt:lpstr>Opdracht poster (IBS3)</vt:lpstr>
      <vt:lpstr>Opdracht poster</vt:lpstr>
      <vt:lpstr>Opdracht poster</vt:lpstr>
      <vt:lpstr>Opdracht poster</vt:lpstr>
      <vt:lpstr>Opdracht poster</vt:lpstr>
      <vt:lpstr>Opdracht poster: vragen</vt:lpstr>
      <vt:lpstr>Opdracht poster: vormgeving</vt:lpstr>
      <vt:lpstr>Opdracht poster: Checklist</vt:lpstr>
      <vt:lpstr>Trede 6: Interview inhoud</vt:lpstr>
      <vt:lpstr>Trede 6: Interview onderwerpen</vt:lpstr>
      <vt:lpstr>Hoe verder?</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Toi</dc:creator>
  <cp:lastModifiedBy>Heidy Heuvelsland</cp:lastModifiedBy>
  <cp:revision>94</cp:revision>
  <cp:lastPrinted>2022-04-11T08:45:54Z</cp:lastPrinted>
  <dcterms:created xsi:type="dcterms:W3CDTF">2013-08-26T13:25:04Z</dcterms:created>
  <dcterms:modified xsi:type="dcterms:W3CDTF">2022-04-12T11:54:45Z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0x010100401119B704A48046A64124561FF3B3FF</vt:lpwstr>
  </property>
</Properties>
</file>